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8" r:id="rId4"/>
    <p:sldId id="259" r:id="rId5"/>
    <p:sldId id="267" r:id="rId6"/>
    <p:sldId id="260" r:id="rId7"/>
    <p:sldId id="261" r:id="rId8"/>
    <p:sldId id="269" r:id="rId9"/>
    <p:sldId id="268" r:id="rId10"/>
    <p:sldId id="262" r:id="rId11"/>
    <p:sldId id="270" r:id="rId12"/>
    <p:sldId id="263" r:id="rId13"/>
    <p:sldId id="264" r:id="rId14"/>
    <p:sldId id="265" r:id="rId15"/>
    <p:sldId id="257" r:id="rId1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13/12/2013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13/12/2013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51520" y="404664"/>
            <a:ext cx="8424936" cy="1470025"/>
          </a:xfrm>
        </p:spPr>
        <p:txBody>
          <a:bodyPr>
            <a:normAutofit/>
          </a:bodyPr>
          <a:lstStyle/>
          <a:p>
            <a:r>
              <a:rPr lang="es-CO" sz="3600" dirty="0" smtClean="0">
                <a:latin typeface="Bauhaus 93" pitchFamily="82" charset="0"/>
              </a:rPr>
              <a:t/>
            </a:r>
            <a:br>
              <a:rPr lang="es-CO" sz="3600" dirty="0" smtClean="0">
                <a:latin typeface="Bauhaus 93" pitchFamily="82" charset="0"/>
              </a:rPr>
            </a:br>
            <a:r>
              <a:rPr lang="es-CO" sz="3600" dirty="0" smtClean="0">
                <a:latin typeface="Bauhaus 93" pitchFamily="82" charset="0"/>
              </a:rPr>
              <a:t>PECADOS CONTRA EL RSPÍRITU SANTO</a:t>
            </a:r>
            <a:endParaRPr lang="es-CO" sz="3600" dirty="0">
              <a:latin typeface="Bauhaus 93" pitchFamily="82" charset="0"/>
            </a:endParaRPr>
          </a:p>
        </p:txBody>
      </p:sp>
      <p:pic>
        <p:nvPicPr>
          <p:cNvPr id="1026" name="Picture 2" descr="LA BLASFEMIA CONTRA EL ESPÍRITU SAN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2414421"/>
            <a:ext cx="5184575" cy="3888432"/>
          </a:xfrm>
          <a:prstGeom prst="rect">
            <a:avLst/>
          </a:prstGeom>
          <a:noFill/>
          <a:extLst>
            <a:ext uri="{909E8E84-426E-40DD-AFC4-6F175D3DCCD1}">
              <a14:hiddenFill xmlns:a14="http://schemas.microsoft.com/office/drawing/2010/main">
                <a:solidFill>
                  <a:srgbClr val="FFFFFF"/>
                </a:solidFill>
              </a14:hiddenFill>
            </a:ext>
          </a:extLst>
        </p:spPr>
      </p:pic>
      <p:sp>
        <p:nvSpPr>
          <p:cNvPr id="4" name="3 Igual que"/>
          <p:cNvSpPr/>
          <p:nvPr/>
        </p:nvSpPr>
        <p:spPr>
          <a:xfrm>
            <a:off x="323528" y="1700808"/>
            <a:ext cx="8496944" cy="432048"/>
          </a:xfrm>
          <a:prstGeom prst="mathEqual">
            <a:avLst>
              <a:gd name="adj1" fmla="val 23520"/>
              <a:gd name="adj2" fmla="val 38626"/>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rgbClr val="FF0000"/>
              </a:solidFill>
            </a:endParaRPr>
          </a:p>
        </p:txBody>
      </p:sp>
    </p:spTree>
    <p:extLst>
      <p:ext uri="{BB962C8B-B14F-4D97-AF65-F5344CB8AC3E}">
        <p14:creationId xmlns:p14="http://schemas.microsoft.com/office/powerpoint/2010/main" val="1119528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blipFill>
            <a:blip r:embed="rId2"/>
            <a:tile tx="0" ty="0" sx="100000" sy="100000" flip="none" algn="tl"/>
          </a:blipFill>
        </p:spPr>
        <p:txBody>
          <a:bodyPr>
            <a:noAutofit/>
          </a:bodyPr>
          <a:lstStyle/>
          <a:p>
            <a:pPr marL="0" indent="0" algn="ctr">
              <a:buNone/>
            </a:pPr>
            <a:r>
              <a:rPr lang="es-CO" sz="4800" dirty="0">
                <a:solidFill>
                  <a:srgbClr val="FFC000"/>
                </a:solidFill>
                <a:latin typeface="Bauhaus 93" pitchFamily="82" charset="0"/>
              </a:rPr>
              <a:t>En este tema meditaremos sobre cinco formas con las que se pueden cometer pecados contra el Espíritu Santo. </a:t>
            </a:r>
            <a:endParaRPr lang="es-CO" sz="4800" dirty="0" smtClean="0">
              <a:solidFill>
                <a:srgbClr val="FFC000"/>
              </a:solidFill>
              <a:latin typeface="Bauhaus 93" pitchFamily="82" charset="0"/>
            </a:endParaRPr>
          </a:p>
          <a:p>
            <a:pPr marL="0" indent="0" algn="ctr">
              <a:buNone/>
            </a:pPr>
            <a:r>
              <a:rPr lang="es-CO" sz="4800" dirty="0" smtClean="0">
                <a:solidFill>
                  <a:srgbClr val="FFC000"/>
                </a:solidFill>
                <a:latin typeface="Bauhaus 93" pitchFamily="82" charset="0"/>
              </a:rPr>
              <a:t>O </a:t>
            </a:r>
            <a:r>
              <a:rPr lang="es-CO" sz="4800" dirty="0">
                <a:solidFill>
                  <a:srgbClr val="FFC000"/>
                </a:solidFill>
                <a:latin typeface="Bauhaus 93" pitchFamily="82" charset="0"/>
              </a:rPr>
              <a:t>sea, el «pecado imperdonable»</a:t>
            </a:r>
            <a:r>
              <a:rPr lang="es-CO" sz="4800" dirty="0">
                <a:latin typeface="Bauhaus 93" pitchFamily="82" charset="0"/>
              </a:rPr>
              <a:t> </a:t>
            </a:r>
            <a:endParaRPr lang="es-CO" sz="4800" dirty="0" smtClean="0">
              <a:latin typeface="Bauhaus 93" pitchFamily="82" charset="0"/>
            </a:endParaRPr>
          </a:p>
        </p:txBody>
      </p:sp>
    </p:spTree>
    <p:extLst>
      <p:ext uri="{BB962C8B-B14F-4D97-AF65-F5344CB8AC3E}">
        <p14:creationId xmlns:p14="http://schemas.microsoft.com/office/powerpoint/2010/main" val="1892752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268760"/>
            <a:ext cx="8496944" cy="5328592"/>
          </a:xfrm>
          <a:solidFill>
            <a:schemeClr val="accent5">
              <a:lumMod val="20000"/>
              <a:lumOff val="80000"/>
            </a:schemeClr>
          </a:solidFill>
        </p:spPr>
        <p:txBody>
          <a:bodyPr>
            <a:normAutofit fontScale="85000" lnSpcReduction="20000"/>
          </a:bodyPr>
          <a:lstStyle/>
          <a:p>
            <a:pPr marL="0" indent="0">
              <a:buNone/>
            </a:pPr>
            <a:r>
              <a:rPr lang="es-CO" b="1" u="sng" dirty="0" smtClean="0">
                <a:solidFill>
                  <a:srgbClr val="FF0000"/>
                </a:solidFill>
              </a:rPr>
              <a:t>Hechos 7:51</a:t>
            </a:r>
            <a:r>
              <a:rPr lang="es-CO" b="1" dirty="0" smtClean="0">
                <a:solidFill>
                  <a:srgbClr val="FF0000"/>
                </a:solidFill>
              </a:rPr>
              <a:t>. </a:t>
            </a:r>
            <a:r>
              <a:rPr lang="es-CO" dirty="0">
                <a:latin typeface="Agency FB" pitchFamily="34" charset="0"/>
              </a:rPr>
              <a:t>“Vosotros resistís siempre al Espíritu Santo; como vuestros padres, así también vosotros</a:t>
            </a:r>
            <a:r>
              <a:rPr lang="es-CO" dirty="0" smtClean="0">
                <a:latin typeface="Agency FB" pitchFamily="34" charset="0"/>
              </a:rPr>
              <a:t>.”</a:t>
            </a:r>
          </a:p>
          <a:p>
            <a:r>
              <a:rPr lang="es-CO" u="sng" dirty="0"/>
              <a:t>El continuo rechazo a la persuasión del Espíritu Santo para confiar en Jesucristo es la blasfemia imperdonable</a:t>
            </a:r>
            <a:r>
              <a:rPr lang="es-CO" dirty="0"/>
              <a:t>. </a:t>
            </a:r>
            <a:endParaRPr lang="es-CO" dirty="0" smtClean="0"/>
          </a:p>
          <a:p>
            <a:r>
              <a:rPr lang="es-CO" dirty="0" smtClean="0"/>
              <a:t>Recuerde </a:t>
            </a:r>
            <a:r>
              <a:rPr lang="es-CO" dirty="0"/>
              <a:t>que está escrito en </a:t>
            </a:r>
            <a:r>
              <a:rPr lang="es-CO" dirty="0">
                <a:solidFill>
                  <a:srgbClr val="FF0000"/>
                </a:solidFill>
              </a:rPr>
              <a:t>Juan 3:16</a:t>
            </a:r>
            <a:r>
              <a:rPr lang="es-CO" dirty="0"/>
              <a:t>, “</a:t>
            </a:r>
            <a:r>
              <a:rPr lang="es-CO" dirty="0">
                <a:latin typeface="Agency FB" pitchFamily="34" charset="0"/>
              </a:rPr>
              <a:t>Porque de tal manera amó Dios al mundo que ha dado a Su Hijo unigénito, para que todo aquel que en Él cree, no se pierda, mas tenga vida eterna</a:t>
            </a:r>
            <a:r>
              <a:rPr lang="es-CO" dirty="0" smtClean="0"/>
              <a:t>.”</a:t>
            </a:r>
          </a:p>
          <a:p>
            <a:r>
              <a:rPr lang="es-CO" dirty="0" smtClean="0"/>
              <a:t>Imagínate: Nuestro Creador nos amó tanto que envió a su Hijo para que muriese en nuestro lugar, por eso, Dios considera una afrenta contra Él, porque se desprecia su oferta de salvación. </a:t>
            </a:r>
          </a:p>
          <a:p>
            <a:pPr marL="0" indent="0">
              <a:buNone/>
            </a:pPr>
            <a:r>
              <a:rPr lang="es-CO" dirty="0" smtClean="0"/>
              <a:t>La </a:t>
            </a:r>
            <a:r>
              <a:rPr lang="es-CO" dirty="0"/>
              <a:t>única condición por la que alguien no tiene perdón es si ese alguien no está entre “</a:t>
            </a:r>
            <a:r>
              <a:rPr lang="es-CO" dirty="0">
                <a:latin typeface="Agency FB" pitchFamily="34" charset="0"/>
              </a:rPr>
              <a:t>todo aquel que en Él </a:t>
            </a:r>
            <a:r>
              <a:rPr lang="es-CO" dirty="0" smtClean="0">
                <a:latin typeface="Agency FB" pitchFamily="34" charset="0"/>
              </a:rPr>
              <a:t>cree, o recibe a Su Hijo”</a:t>
            </a:r>
            <a:endParaRPr lang="es-CO" dirty="0">
              <a:latin typeface="Agency FB" pitchFamily="34" charset="0"/>
            </a:endParaRPr>
          </a:p>
        </p:txBody>
      </p:sp>
      <p:sp>
        <p:nvSpPr>
          <p:cNvPr id="2" name="1 Conector"/>
          <p:cNvSpPr/>
          <p:nvPr/>
        </p:nvSpPr>
        <p:spPr>
          <a:xfrm>
            <a:off x="755576" y="248599"/>
            <a:ext cx="783032" cy="792087"/>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dirty="0">
                <a:solidFill>
                  <a:schemeClr val="tx1"/>
                </a:solidFill>
              </a:rPr>
              <a:t>1</a:t>
            </a:r>
          </a:p>
        </p:txBody>
      </p:sp>
      <p:sp>
        <p:nvSpPr>
          <p:cNvPr id="4" name="3 Rectángulo"/>
          <p:cNvSpPr/>
          <p:nvPr/>
        </p:nvSpPr>
        <p:spPr>
          <a:xfrm>
            <a:off x="1763688" y="383032"/>
            <a:ext cx="6480720" cy="523220"/>
          </a:xfrm>
          <a:prstGeom prst="rect">
            <a:avLst/>
          </a:prstGeom>
        </p:spPr>
        <p:txBody>
          <a:bodyPr wrap="square">
            <a:spAutoFit/>
          </a:bodyPr>
          <a:lstStyle/>
          <a:p>
            <a:pPr algn="ctr"/>
            <a:r>
              <a:rPr lang="es-CO" sz="2800" dirty="0">
                <a:latin typeface="Algerian" pitchFamily="82" charset="0"/>
              </a:rPr>
              <a:t>RECHAZANDO AL ESPÍRITU SANTO</a:t>
            </a:r>
            <a:r>
              <a:rPr lang="es-CO" dirty="0"/>
              <a:t> </a:t>
            </a:r>
          </a:p>
        </p:txBody>
      </p:sp>
    </p:spTree>
    <p:extLst>
      <p:ext uri="{BB962C8B-B14F-4D97-AF65-F5344CB8AC3E}">
        <p14:creationId xmlns:p14="http://schemas.microsoft.com/office/powerpoint/2010/main" val="130017723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 calcmode="lin" valueType="num">
                                      <p:cBhvr>
                                        <p:cTn id="2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3" end="3"/>
                                            </p:txEl>
                                          </p:spTgt>
                                        </p:tgtEl>
                                      </p:cBhvr>
                                    </p:animEffect>
                                  </p:childTnLst>
                                </p:cTn>
                              </p:par>
                              <p:par>
                                <p:cTn id="31" presetID="31"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 calcmode="lin" valueType="num">
                                      <p:cBhvr>
                                        <p:cTn id="3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376264"/>
          </a:xfrm>
        </p:spPr>
        <p:txBody>
          <a:bodyPr>
            <a:normAutofit fontScale="92500" lnSpcReduction="10000"/>
          </a:bodyPr>
          <a:lstStyle/>
          <a:p>
            <a:pPr marL="0" indent="0">
              <a:buNone/>
            </a:pPr>
            <a:r>
              <a:rPr lang="es-CO" dirty="0"/>
              <a:t>Este es el pecado de rechazo y es cometido por el pecador cuando el Espíritu Santo trata con él. </a:t>
            </a:r>
            <a:r>
              <a:rPr lang="es-CO" u="sng" dirty="0"/>
              <a:t>Cuando esto sucede, ya no hay esperanza de salvación para él. </a:t>
            </a:r>
            <a:r>
              <a:rPr lang="es-CO" dirty="0"/>
              <a:t>El Espíritu de Dios no contenderá con el hombre para siempre </a:t>
            </a:r>
            <a:r>
              <a:rPr lang="es-CO" dirty="0" smtClean="0">
                <a:solidFill>
                  <a:srgbClr val="FF0000"/>
                </a:solidFill>
              </a:rPr>
              <a:t>(lea Génesis </a:t>
            </a:r>
            <a:r>
              <a:rPr lang="es-CO" dirty="0">
                <a:solidFill>
                  <a:srgbClr val="FF0000"/>
                </a:solidFill>
              </a:rPr>
              <a:t>6:3</a:t>
            </a:r>
            <a:r>
              <a:rPr lang="es-CO" dirty="0" smtClean="0">
                <a:solidFill>
                  <a:srgbClr val="FF0000"/>
                </a:solidFill>
              </a:rPr>
              <a:t>).</a:t>
            </a:r>
          </a:p>
        </p:txBody>
      </p:sp>
      <p:sp>
        <p:nvSpPr>
          <p:cNvPr id="4" name="3 Rectángulo"/>
          <p:cNvSpPr/>
          <p:nvPr/>
        </p:nvSpPr>
        <p:spPr>
          <a:xfrm>
            <a:off x="368883" y="3415669"/>
            <a:ext cx="5112568" cy="3385542"/>
          </a:xfrm>
          <a:prstGeom prst="rect">
            <a:avLst/>
          </a:prstGeom>
        </p:spPr>
        <p:txBody>
          <a:bodyPr wrap="square">
            <a:spAutoFit/>
          </a:bodyPr>
          <a:lstStyle/>
          <a:p>
            <a:pPr algn="ctr"/>
            <a:r>
              <a:rPr lang="es-CO" sz="2800" dirty="0">
                <a:solidFill>
                  <a:srgbClr val="FF0000"/>
                </a:solidFill>
              </a:rPr>
              <a:t>El Espíritu Santo estuvo </a:t>
            </a:r>
            <a:r>
              <a:rPr lang="es-CO" sz="2800" dirty="0" smtClean="0">
                <a:solidFill>
                  <a:srgbClr val="FF0000"/>
                </a:solidFill>
              </a:rPr>
              <a:t>hablando a sus </a:t>
            </a:r>
            <a:r>
              <a:rPr lang="es-CO" sz="2800" dirty="0">
                <a:solidFill>
                  <a:srgbClr val="FF0000"/>
                </a:solidFill>
              </a:rPr>
              <a:t>corazones a través de las predicaciones y el testimonio de Noé con la construcción del Arca durante 120 años. </a:t>
            </a:r>
            <a:r>
              <a:rPr lang="es-CO" sz="2800" dirty="0" smtClean="0">
                <a:solidFill>
                  <a:srgbClr val="FF0000"/>
                </a:solidFill>
              </a:rPr>
              <a:t>Pero rechazaron el llamado de misericordia.</a:t>
            </a:r>
            <a:endParaRPr lang="es-CO" sz="2800" dirty="0">
              <a:solidFill>
                <a:srgbClr val="FF0000"/>
              </a:solidFill>
            </a:endParaRPr>
          </a:p>
          <a:p>
            <a:endParaRPr lang="es-CO" dirty="0"/>
          </a:p>
        </p:txBody>
      </p:sp>
      <p:pic>
        <p:nvPicPr>
          <p:cNvPr id="1026" name="Picture 2" descr="http://upload.wikimedia.org/wikipedia/commons/2/23/Noahs_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1451" y="3139057"/>
            <a:ext cx="3599352" cy="3507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54693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barn(inVertical)">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blipFill>
            <a:blip r:embed="rId2"/>
            <a:tile tx="0" ty="0" sx="100000" sy="100000" flip="none" algn="tl"/>
          </a:blipFill>
        </p:spPr>
        <p:txBody>
          <a:bodyPr>
            <a:normAutofit fontScale="85000" lnSpcReduction="20000"/>
          </a:bodyPr>
          <a:lstStyle/>
          <a:p>
            <a:pPr marL="0" indent="0" algn="ctr">
              <a:buNone/>
            </a:pPr>
            <a:endParaRPr lang="es-CO" dirty="0" smtClean="0"/>
          </a:p>
          <a:p>
            <a:pPr marL="0" indent="0" algn="ctr">
              <a:buNone/>
            </a:pPr>
            <a:r>
              <a:rPr lang="es-CO" dirty="0" smtClean="0"/>
              <a:t>Y más adelante, la </a:t>
            </a:r>
            <a:r>
              <a:rPr lang="es-CO" dirty="0"/>
              <a:t>historia del pueblo de Israel nos enseña que en repetidas veces el pueblo rechazó y se negó a obedecer a su Dios y a su Palabra </a:t>
            </a:r>
            <a:r>
              <a:rPr lang="es-CO" dirty="0" smtClean="0"/>
              <a:t>revelada a quien pretendían seguir.</a:t>
            </a:r>
          </a:p>
          <a:p>
            <a:pPr marL="0" indent="0" algn="ctr">
              <a:buNone/>
            </a:pPr>
            <a:r>
              <a:rPr lang="es-CO" dirty="0" smtClean="0"/>
              <a:t>En </a:t>
            </a:r>
            <a:r>
              <a:rPr lang="es-CO" dirty="0"/>
              <a:t>vez de someterse al Espíritu de Dios, lo rechazaron, y sus corazones se volvieron a los caminos y costumbres de las naciones impías alrededor de ellos. </a:t>
            </a:r>
            <a:r>
              <a:rPr lang="es-CO" dirty="0" smtClean="0"/>
              <a:t>Además, </a:t>
            </a:r>
            <a:r>
              <a:rPr lang="es-CO" dirty="0"/>
              <a:t>mataron a los profetas que los llamaron al </a:t>
            </a:r>
            <a:r>
              <a:rPr lang="es-CO" dirty="0" smtClean="0"/>
              <a:t>arrepentimiento </a:t>
            </a:r>
            <a:r>
              <a:rPr lang="es-CO" dirty="0" smtClean="0">
                <a:solidFill>
                  <a:srgbClr val="FF0000"/>
                </a:solidFill>
              </a:rPr>
              <a:t>(lea Jer. 20:1,2)</a:t>
            </a:r>
            <a:r>
              <a:rPr lang="es-CO" dirty="0" smtClean="0"/>
              <a:t>. Eso </a:t>
            </a:r>
            <a:r>
              <a:rPr lang="es-CO" dirty="0"/>
              <a:t>es lo que significa rechazar al Espíritu Santo. </a:t>
            </a:r>
            <a:endParaRPr lang="es-CO" dirty="0" smtClean="0"/>
          </a:p>
          <a:p>
            <a:pPr marL="0" indent="0" algn="ctr">
              <a:buNone/>
            </a:pPr>
            <a:r>
              <a:rPr lang="es-CO" dirty="0" smtClean="0"/>
              <a:t>Nosotros </a:t>
            </a:r>
            <a:r>
              <a:rPr lang="es-CO" dirty="0"/>
              <a:t>como la iglesia de Jesucristo bajo el nuevo pacto (</a:t>
            </a:r>
            <a:r>
              <a:rPr lang="es-CO" b="1" u="sng" dirty="0"/>
              <a:t>Israel espiritual</a:t>
            </a:r>
            <a:r>
              <a:rPr lang="es-CO" dirty="0"/>
              <a:t>) tenemos que tener cuidado de no cometer el mismo error de Israel bajo el antiguo pacto. Cuando los creyentes de la iglesia de Jesucristo se alejan de Él y de Su Palabra, y ya no quieren escuchar Su Voz, es ahí cuando se está rechazando al Espíritu Santo.</a:t>
            </a:r>
          </a:p>
        </p:txBody>
      </p:sp>
    </p:spTree>
    <p:extLst>
      <p:ext uri="{BB962C8B-B14F-4D97-AF65-F5344CB8AC3E}">
        <p14:creationId xmlns:p14="http://schemas.microsoft.com/office/powerpoint/2010/main" val="406048556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75656" y="274638"/>
            <a:ext cx="7211144" cy="1143000"/>
          </a:xfrm>
        </p:spPr>
        <p:txBody>
          <a:bodyPr>
            <a:normAutofit fontScale="90000"/>
          </a:bodyPr>
          <a:lstStyle/>
          <a:p>
            <a:r>
              <a:rPr lang="es-CO" sz="3600" dirty="0">
                <a:latin typeface="Algerian" pitchFamily="82" charset="0"/>
              </a:rPr>
              <a:t>DESPRECIANDO AL ESPÍRITU </a:t>
            </a:r>
            <a:r>
              <a:rPr lang="es-CO" sz="3600" dirty="0" smtClean="0">
                <a:latin typeface="Algerian" pitchFamily="82" charset="0"/>
              </a:rPr>
              <a:t>SANTO </a:t>
            </a:r>
            <a:r>
              <a:rPr lang="es-CO" dirty="0"/>
              <a:t> </a:t>
            </a:r>
          </a:p>
        </p:txBody>
      </p:sp>
      <p:sp>
        <p:nvSpPr>
          <p:cNvPr id="3" name="2 Marcador de contenido"/>
          <p:cNvSpPr>
            <a:spLocks noGrp="1"/>
          </p:cNvSpPr>
          <p:nvPr>
            <p:ph idx="1"/>
          </p:nvPr>
        </p:nvSpPr>
        <p:spPr>
          <a:xfrm>
            <a:off x="179512" y="1600200"/>
            <a:ext cx="8712968" cy="5069160"/>
          </a:xfrm>
          <a:blipFill>
            <a:blip r:embed="rId2"/>
            <a:tile tx="0" ty="0" sx="100000" sy="100000" flip="none" algn="tl"/>
          </a:blipFill>
        </p:spPr>
        <p:txBody>
          <a:bodyPr>
            <a:normAutofit fontScale="77500" lnSpcReduction="20000"/>
          </a:bodyPr>
          <a:lstStyle/>
          <a:p>
            <a:pPr marL="0" indent="0">
              <a:buNone/>
            </a:pPr>
            <a:r>
              <a:rPr lang="es-CO" sz="3600" b="1" u="sng" dirty="0" smtClean="0">
                <a:solidFill>
                  <a:srgbClr val="FF0000"/>
                </a:solidFill>
              </a:rPr>
              <a:t>Hebreos 10:29</a:t>
            </a:r>
            <a:r>
              <a:rPr lang="es-CO" dirty="0" smtClean="0"/>
              <a:t>. </a:t>
            </a:r>
            <a:r>
              <a:rPr lang="es-CO" dirty="0"/>
              <a:t>¿</a:t>
            </a:r>
            <a:r>
              <a:rPr lang="es-CO" dirty="0">
                <a:latin typeface="Agency FB" pitchFamily="34" charset="0"/>
              </a:rPr>
              <a:t>Cuánto mayor castigo pensáis que merecerá el que pisoteare al Hijo de Dios, y tuviere por inmunda la sangre del pacto en la cual fue santificado, e hiciere afrenta al Espíritu de gracia</a:t>
            </a:r>
            <a:r>
              <a:rPr lang="es-CO" dirty="0" smtClean="0"/>
              <a:t>?</a:t>
            </a:r>
            <a:r>
              <a:rPr lang="es-CO" dirty="0"/>
              <a:t> </a:t>
            </a:r>
          </a:p>
          <a:p>
            <a:r>
              <a:rPr lang="es-CO" dirty="0"/>
              <a:t>Cuando usted estudia el contesto de este capítulo </a:t>
            </a:r>
            <a:r>
              <a:rPr lang="es-CO" dirty="0" smtClean="0"/>
              <a:t>descubre que </a:t>
            </a:r>
            <a:r>
              <a:rPr lang="es-CO" dirty="0"/>
              <a:t>este pecado es cometido por el </a:t>
            </a:r>
            <a:r>
              <a:rPr lang="es-CO" dirty="0" smtClean="0"/>
              <a:t>descarriado de un creyente que decide voluntariamente regresar al pecado </a:t>
            </a:r>
            <a:r>
              <a:rPr lang="es-CO" dirty="0" smtClean="0">
                <a:solidFill>
                  <a:srgbClr val="FF0000"/>
                </a:solidFill>
              </a:rPr>
              <a:t>(lea Vers19-31).</a:t>
            </a:r>
          </a:p>
          <a:p>
            <a:r>
              <a:rPr lang="es-CO" dirty="0" smtClean="0"/>
              <a:t>Un creyente tal,</a:t>
            </a:r>
            <a:r>
              <a:rPr lang="es-CO" dirty="0" smtClean="0">
                <a:solidFill>
                  <a:srgbClr val="FF0000"/>
                </a:solidFill>
              </a:rPr>
              <a:t> </a:t>
            </a:r>
            <a:r>
              <a:rPr lang="es-CO" dirty="0" smtClean="0"/>
              <a:t>siente </a:t>
            </a:r>
            <a:r>
              <a:rPr lang="es-CO" dirty="0"/>
              <a:t>desprecio por lo que Dios ha hecho por él. Este pecado se puede ilustrar con el de </a:t>
            </a:r>
            <a:r>
              <a:rPr lang="es-CO" dirty="0" smtClean="0"/>
              <a:t>Esaú, quien </a:t>
            </a:r>
            <a:r>
              <a:rPr lang="es-CO" dirty="0"/>
              <a:t>d</a:t>
            </a:r>
            <a:r>
              <a:rPr lang="es-CO" dirty="0" smtClean="0"/>
              <a:t>espreció </a:t>
            </a:r>
            <a:r>
              <a:rPr lang="es-CO" dirty="0"/>
              <a:t>su primogenitura </a:t>
            </a:r>
            <a:r>
              <a:rPr lang="es-CO" dirty="0" smtClean="0"/>
              <a:t>por un plato de lentejas, por </a:t>
            </a:r>
            <a:r>
              <a:rPr lang="es-CO" dirty="0"/>
              <a:t>lo tanto no </a:t>
            </a:r>
            <a:r>
              <a:rPr lang="es-CO" dirty="0" smtClean="0"/>
              <a:t>halló </a:t>
            </a:r>
            <a:r>
              <a:rPr lang="es-CO" dirty="0"/>
              <a:t>lugar de arrepentimiento </a:t>
            </a:r>
            <a:r>
              <a:rPr lang="es-CO" dirty="0">
                <a:solidFill>
                  <a:srgbClr val="FF0000"/>
                </a:solidFill>
              </a:rPr>
              <a:t>(Hebreos 12:17). </a:t>
            </a:r>
            <a:endParaRPr lang="es-CO" dirty="0" smtClean="0">
              <a:solidFill>
                <a:srgbClr val="FF0000"/>
              </a:solidFill>
            </a:endParaRPr>
          </a:p>
          <a:p>
            <a:pPr marL="0" indent="0">
              <a:buNone/>
            </a:pPr>
            <a:r>
              <a:rPr lang="es-CO" dirty="0"/>
              <a:t>Seguir pecando deliberadamente después de recibir el conocimiento de la verdad, es despreciar la sangre, </a:t>
            </a:r>
            <a:r>
              <a:rPr lang="es-CO" dirty="0" smtClean="0"/>
              <a:t>vida, muerte y resurrección de </a:t>
            </a:r>
            <a:r>
              <a:rPr lang="es-CO" dirty="0"/>
              <a:t>nuestro Señor </a:t>
            </a:r>
            <a:r>
              <a:rPr lang="es-CO" dirty="0" smtClean="0"/>
              <a:t>Jesucristo. Este pecado es tan grabe delante de Dios, que el que lo ha cometido nunca </a:t>
            </a:r>
            <a:r>
              <a:rPr lang="es-CO" dirty="0"/>
              <a:t>podrá ser restaurado.</a:t>
            </a:r>
          </a:p>
          <a:p>
            <a:endParaRPr lang="es-CO" dirty="0"/>
          </a:p>
        </p:txBody>
      </p:sp>
      <p:sp>
        <p:nvSpPr>
          <p:cNvPr id="4" name="3 Conector"/>
          <p:cNvSpPr/>
          <p:nvPr/>
        </p:nvSpPr>
        <p:spPr>
          <a:xfrm>
            <a:off x="539552" y="513052"/>
            <a:ext cx="936104" cy="936104"/>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a:solidFill>
                  <a:schemeClr val="tx1"/>
                </a:solidFill>
              </a:rPr>
              <a:t>2</a:t>
            </a:r>
          </a:p>
        </p:txBody>
      </p:sp>
    </p:spTree>
    <p:extLst>
      <p:ext uri="{BB962C8B-B14F-4D97-AF65-F5344CB8AC3E}">
        <p14:creationId xmlns:p14="http://schemas.microsoft.com/office/powerpoint/2010/main" val="14411870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274638"/>
            <a:ext cx="7283152" cy="1143000"/>
          </a:xfrm>
        </p:spPr>
        <p:txBody>
          <a:bodyPr>
            <a:normAutofit fontScale="90000"/>
          </a:bodyPr>
          <a:lstStyle/>
          <a:p>
            <a:r>
              <a:rPr lang="es-CO" dirty="0" smtClean="0"/>
              <a:t/>
            </a:r>
            <a:br>
              <a:rPr lang="es-CO" dirty="0" smtClean="0"/>
            </a:br>
            <a:r>
              <a:rPr lang="es-CO" sz="4000" dirty="0" smtClean="0">
                <a:latin typeface="Algerian" pitchFamily="82" charset="0"/>
              </a:rPr>
              <a:t>AFLIGIENDO </a:t>
            </a:r>
            <a:r>
              <a:rPr lang="es-CO" sz="4000" dirty="0">
                <a:latin typeface="Algerian" pitchFamily="82" charset="0"/>
              </a:rPr>
              <a:t>AL ESPÍRITU </a:t>
            </a:r>
            <a:r>
              <a:rPr lang="es-CO" sz="4000" dirty="0" smtClean="0">
                <a:latin typeface="Algerian" pitchFamily="82" charset="0"/>
              </a:rPr>
              <a:t>SANTO</a:t>
            </a:r>
            <a:r>
              <a:rPr lang="es-CO" sz="4000" dirty="0">
                <a:latin typeface="Algerian" pitchFamily="82" charset="0"/>
              </a:rPr>
              <a:t/>
            </a:r>
            <a:br>
              <a:rPr lang="es-CO" sz="4000" dirty="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179512" y="1600200"/>
            <a:ext cx="8784976" cy="5257800"/>
          </a:xfrm>
          <a:blipFill>
            <a:blip r:embed="rId2"/>
            <a:tile tx="0" ty="0" sx="100000" sy="100000" flip="none" algn="tl"/>
          </a:blipFill>
        </p:spPr>
        <p:txBody>
          <a:bodyPr>
            <a:normAutofit fontScale="77500" lnSpcReduction="20000"/>
          </a:bodyPr>
          <a:lstStyle/>
          <a:p>
            <a:pPr marL="0" indent="0">
              <a:buNone/>
            </a:pPr>
            <a:r>
              <a:rPr lang="es-CO" sz="3900" b="1" u="sng" dirty="0" smtClean="0">
                <a:solidFill>
                  <a:srgbClr val="FF0000"/>
                </a:solidFill>
              </a:rPr>
              <a:t>Efesios 4:30.</a:t>
            </a:r>
            <a:r>
              <a:rPr lang="es-CO" dirty="0" smtClean="0"/>
              <a:t> </a:t>
            </a:r>
            <a:r>
              <a:rPr lang="es-CO" dirty="0"/>
              <a:t>“</a:t>
            </a:r>
            <a:r>
              <a:rPr lang="es-CO" dirty="0">
                <a:latin typeface="Agency FB" pitchFamily="34" charset="0"/>
              </a:rPr>
              <a:t>Y no contristéis al Espíritu Santo de Dios, con el cual </a:t>
            </a:r>
            <a:r>
              <a:rPr lang="es-CO" dirty="0" smtClean="0">
                <a:latin typeface="Agency FB" pitchFamily="34" charset="0"/>
              </a:rPr>
              <a:t>fuisteis </a:t>
            </a:r>
            <a:r>
              <a:rPr lang="es-CO" dirty="0">
                <a:latin typeface="Agency FB" pitchFamily="34" charset="0"/>
              </a:rPr>
              <a:t>sellados para el día de la redención</a:t>
            </a:r>
            <a:r>
              <a:rPr lang="es-CO" dirty="0" smtClean="0">
                <a:latin typeface="Agency FB" pitchFamily="34" charset="0"/>
              </a:rPr>
              <a:t>.</a:t>
            </a:r>
            <a:r>
              <a:rPr lang="es-CO" dirty="0" smtClean="0"/>
              <a:t>”</a:t>
            </a:r>
            <a:r>
              <a:rPr lang="es-CO" dirty="0"/>
              <a:t> </a:t>
            </a:r>
          </a:p>
          <a:p>
            <a:pPr marL="0" indent="0">
              <a:buNone/>
            </a:pPr>
            <a:r>
              <a:rPr lang="es-CO" b="1" dirty="0" smtClean="0"/>
              <a:t>Contristéis</a:t>
            </a:r>
            <a:r>
              <a:rPr lang="es-CO" dirty="0" smtClean="0"/>
              <a:t>. Gr</a:t>
            </a:r>
            <a:r>
              <a:rPr lang="es-CO" dirty="0"/>
              <a:t>. lupéō, </a:t>
            </a:r>
            <a:r>
              <a:rPr lang="es-CO" dirty="0" smtClean="0"/>
              <a:t>quiere decir: “</a:t>
            </a:r>
            <a:r>
              <a:rPr lang="es-CO" dirty="0" smtClean="0">
                <a:latin typeface="Agency FB" pitchFamily="34" charset="0"/>
              </a:rPr>
              <a:t>causar </a:t>
            </a:r>
            <a:r>
              <a:rPr lang="es-CO" dirty="0">
                <a:latin typeface="Agency FB" pitchFamily="34" charset="0"/>
              </a:rPr>
              <a:t>dolor</a:t>
            </a:r>
            <a:r>
              <a:rPr lang="es-CO" dirty="0"/>
              <a:t>”, “</a:t>
            </a:r>
            <a:r>
              <a:rPr lang="es-CO" dirty="0">
                <a:latin typeface="Agency FB" pitchFamily="34" charset="0"/>
              </a:rPr>
              <a:t>causar </a:t>
            </a:r>
            <a:r>
              <a:rPr lang="es-CO" dirty="0" smtClean="0">
                <a:latin typeface="Agency FB" pitchFamily="34" charset="0"/>
              </a:rPr>
              <a:t>tristeza</a:t>
            </a:r>
            <a:r>
              <a:rPr lang="es-CO" dirty="0" smtClean="0"/>
              <a:t>”.</a:t>
            </a:r>
          </a:p>
          <a:p>
            <a:pPr marL="0" indent="0">
              <a:buNone/>
            </a:pPr>
            <a:endParaRPr lang="es-CO" dirty="0"/>
          </a:p>
          <a:p>
            <a:pPr marL="0" indent="0" algn="ctr">
              <a:buNone/>
            </a:pPr>
            <a:r>
              <a:rPr lang="es-CO" sz="3400" b="1" dirty="0" smtClean="0">
                <a:solidFill>
                  <a:srgbClr val="FF0000"/>
                </a:solidFill>
              </a:rPr>
              <a:t>¿Cómo se puede contristar al Espíritu Santo?</a:t>
            </a:r>
          </a:p>
          <a:p>
            <a:pPr marL="514350" indent="-514350">
              <a:buAutoNum type="arabicPeriod"/>
            </a:pPr>
            <a:r>
              <a:rPr lang="es-CO" i="1" dirty="0" smtClean="0"/>
              <a:t>Así </a:t>
            </a:r>
            <a:r>
              <a:rPr lang="es-CO" i="1" dirty="0"/>
              <a:t>que despojaos de la falsedad, y decidle la verdad cada uno de vosotros a los demás; porque somos todos miembros del mismo Cuerpo</a:t>
            </a:r>
            <a:r>
              <a:rPr lang="es-CO" i="1" dirty="0" smtClean="0"/>
              <a:t>.</a:t>
            </a:r>
          </a:p>
          <a:p>
            <a:pPr marL="514350" indent="-514350">
              <a:buAutoNum type="arabicPeriod"/>
            </a:pPr>
            <a:r>
              <a:rPr lang="es-CO" i="1" dirty="0"/>
              <a:t>Si os enfadáis, cuidaos muy mucho de no caer en pecado. No dejéis que se ponga el sol sin haber hecho las paces, ni le deis oportunidades al diablo</a:t>
            </a:r>
            <a:r>
              <a:rPr lang="es-CO" i="1" dirty="0" smtClean="0"/>
              <a:t>.</a:t>
            </a:r>
          </a:p>
          <a:p>
            <a:pPr marL="514350" indent="-514350">
              <a:buAutoNum type="arabicPeriod"/>
            </a:pPr>
            <a:r>
              <a:rPr lang="es-CO" i="1" dirty="0"/>
              <a:t> El que antes fuera ladrón, que deje definitivamente de robar; que se aficione más bien a trabajar duro, y a hacer cosas productivas con sus manos, a fin de poder compartir lo que tenga con los que tengan necesidad</a:t>
            </a:r>
            <a:r>
              <a:rPr lang="es-CO" i="1" dirty="0" smtClean="0"/>
              <a:t>.</a:t>
            </a:r>
          </a:p>
          <a:p>
            <a:pPr marL="0" indent="0">
              <a:buNone/>
            </a:pPr>
            <a:endParaRPr lang="es-CO" i="1" dirty="0"/>
          </a:p>
        </p:txBody>
      </p:sp>
      <p:sp>
        <p:nvSpPr>
          <p:cNvPr id="4" name="3 Conector"/>
          <p:cNvSpPr/>
          <p:nvPr/>
        </p:nvSpPr>
        <p:spPr>
          <a:xfrm>
            <a:off x="539552" y="476672"/>
            <a:ext cx="1008112" cy="864096"/>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a:solidFill>
                  <a:schemeClr val="tx1"/>
                </a:solidFill>
              </a:rPr>
              <a:t> </a:t>
            </a:r>
            <a:r>
              <a:rPr lang="es-CO" sz="5400" b="1" dirty="0">
                <a:solidFill>
                  <a:schemeClr val="tx1"/>
                </a:solidFill>
              </a:rPr>
              <a:t>3</a:t>
            </a:r>
          </a:p>
        </p:txBody>
      </p:sp>
    </p:spTree>
    <p:extLst>
      <p:ext uri="{BB962C8B-B14F-4D97-AF65-F5344CB8AC3E}">
        <p14:creationId xmlns:p14="http://schemas.microsoft.com/office/powerpoint/2010/main" val="31203117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p:cTn id="2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5" end="5"/>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nodeType="click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 calcmode="lin" valueType="num">
                                      <p:cBhvr>
                                        <p:cTn id="4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8"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712968" cy="6264696"/>
          </a:xfrm>
          <a:blipFill>
            <a:blip r:embed="rId2"/>
            <a:tile tx="0" ty="0" sx="100000" sy="100000" flip="none" algn="tl"/>
          </a:blipFill>
        </p:spPr>
        <p:txBody>
          <a:bodyPr>
            <a:normAutofit fontScale="85000" lnSpcReduction="10000"/>
          </a:bodyPr>
          <a:lstStyle/>
          <a:p>
            <a:pPr marL="0" indent="0">
              <a:buNone/>
            </a:pPr>
            <a:r>
              <a:rPr lang="es-CO" i="1" dirty="0" smtClean="0"/>
              <a:t>4. Que </a:t>
            </a:r>
            <a:r>
              <a:rPr lang="es-CO" i="1" dirty="0"/>
              <a:t>no se os escape nunca ninguna palabra sucia, sino que todas vuestras palabras sean buenas, encaminadas a la buena edificación, para que puedan producir beneficio a los que las oigan.</a:t>
            </a:r>
          </a:p>
          <a:p>
            <a:pPr marL="0" indent="0">
              <a:buNone/>
            </a:pPr>
            <a:r>
              <a:rPr lang="es-CO" i="1" dirty="0"/>
              <a:t>5. </a:t>
            </a:r>
            <a:r>
              <a:rPr lang="es-CO" i="1" dirty="0" smtClean="0"/>
              <a:t>Que </a:t>
            </a:r>
            <a:r>
              <a:rPr lang="es-CO" i="1" dirty="0"/>
              <a:t>toda clase de amargura, todas las rabietas, todo el rencor a largo plazo, todas las griterías, todo el lenguaje insultante desaparezcan de vosotros con todas las otras clases de mal. </a:t>
            </a:r>
            <a:endParaRPr lang="es-CO" i="1" dirty="0" smtClean="0"/>
          </a:p>
          <a:p>
            <a:pPr marL="0" indent="0">
              <a:buNone/>
            </a:pPr>
            <a:r>
              <a:rPr lang="es-CO" i="1" dirty="0" smtClean="0"/>
              <a:t>6. Sed </a:t>
            </a:r>
            <a:r>
              <a:rPr lang="es-CO" i="1" dirty="0"/>
              <a:t>amables unos con otros, compasivos, perdonándoos mutuamente como Dios os perdonó a vosotros en </a:t>
            </a:r>
            <a:r>
              <a:rPr lang="es-CO" i="1" dirty="0" smtClean="0"/>
              <a:t>Cristo. </a:t>
            </a:r>
            <a:r>
              <a:rPr lang="es-CO" i="1" dirty="0" smtClean="0">
                <a:latin typeface="Agency FB" pitchFamily="34" charset="0"/>
              </a:rPr>
              <a:t>No </a:t>
            </a:r>
            <a:r>
              <a:rPr lang="es-CO" i="1" dirty="0">
                <a:latin typeface="Agency FB" pitchFamily="34" charset="0"/>
              </a:rPr>
              <a:t>hagáis que se ponga triste el Espíritu Santo de Dios con el Cual estáis sellados hasta que llegue el día de vuestra redención</a:t>
            </a:r>
            <a:r>
              <a:rPr lang="es-CO" i="1" dirty="0" smtClean="0"/>
              <a:t>.</a:t>
            </a:r>
            <a:r>
              <a:rPr lang="es-CO" i="1" dirty="0"/>
              <a:t> </a:t>
            </a:r>
          </a:p>
          <a:p>
            <a:pPr marL="0" indent="0">
              <a:buNone/>
            </a:pPr>
            <a:r>
              <a:rPr lang="es-CO" dirty="0" smtClean="0"/>
              <a:t>Pablo </a:t>
            </a:r>
            <a:r>
              <a:rPr lang="es-CO" dirty="0"/>
              <a:t>ha estado diciendo que cuando uno se convierte a Cristo debe despojarse de la vida vieja como se quitaría de encima una ropa que ya no le sirve. Aquí habla de las cosas que hay que desterrar de la vida cristiana.</a:t>
            </a:r>
            <a:r>
              <a:rPr lang="es-CO" i="1" dirty="0"/>
              <a:t> </a:t>
            </a:r>
            <a:r>
              <a:rPr lang="es-CO" b="1" i="1" dirty="0">
                <a:solidFill>
                  <a:srgbClr val="FF0000"/>
                </a:solidFill>
              </a:rPr>
              <a:t>Extraido del C.B.A.</a:t>
            </a:r>
            <a:endParaRPr lang="es-CO" b="1" dirty="0">
              <a:solidFill>
                <a:srgbClr val="FF0000"/>
              </a:solidFill>
            </a:endParaRPr>
          </a:p>
          <a:p>
            <a:pPr marL="0" indent="0">
              <a:buNone/>
            </a:pPr>
            <a:endParaRPr lang="es-CO" dirty="0"/>
          </a:p>
        </p:txBody>
      </p:sp>
    </p:spTree>
    <p:extLst>
      <p:ext uri="{BB962C8B-B14F-4D97-AF65-F5344CB8AC3E}">
        <p14:creationId xmlns:p14="http://schemas.microsoft.com/office/powerpoint/2010/main" val="17700867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arn(inVertical)">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a:tile tx="0" ty="0" sx="100000" sy="100000" flip="none" algn="tl"/>
          </a:blipFill>
        </p:spPr>
        <p:txBody>
          <a:bodyPr>
            <a:normAutofit fontScale="92500" lnSpcReduction="10000"/>
          </a:bodyPr>
          <a:lstStyle/>
          <a:p>
            <a:pPr marL="0" indent="0" algn="ctr">
              <a:buNone/>
            </a:pPr>
            <a:r>
              <a:rPr lang="es-CO" dirty="0"/>
              <a:t>El </a:t>
            </a:r>
            <a:r>
              <a:rPr lang="es-CO" dirty="0" smtClean="0"/>
              <a:t>«Afligir </a:t>
            </a:r>
            <a:r>
              <a:rPr lang="es-CO" dirty="0"/>
              <a:t>al Espíritu </a:t>
            </a:r>
            <a:r>
              <a:rPr lang="es-CO" dirty="0" smtClean="0"/>
              <a:t>Santo» </a:t>
            </a:r>
            <a:r>
              <a:rPr lang="es-CO" dirty="0"/>
              <a:t>se relaciona con la vida de santidad. El Espíritu Santo es fácilmente afligido con cualquier vivir mundano y negligente. Cuando se aflige al Espíritu Santo, se le entristece o se le apena.</a:t>
            </a:r>
          </a:p>
          <a:p>
            <a:pPr marL="0" indent="0" algn="ctr">
              <a:buNone/>
            </a:pPr>
            <a:r>
              <a:rPr lang="es-CO" dirty="0" smtClean="0">
                <a:solidFill>
                  <a:srgbClr val="FF0000"/>
                </a:solidFill>
                <a:latin typeface="Agency FB" pitchFamily="34" charset="0"/>
              </a:rPr>
              <a:t>Los </a:t>
            </a:r>
            <a:r>
              <a:rPr lang="es-CO" dirty="0">
                <a:solidFill>
                  <a:srgbClr val="FF0000"/>
                </a:solidFill>
                <a:latin typeface="Agency FB" pitchFamily="34" charset="0"/>
              </a:rPr>
              <a:t>creyentes </a:t>
            </a:r>
            <a:r>
              <a:rPr lang="es-CO" dirty="0" smtClean="0">
                <a:solidFill>
                  <a:srgbClr val="FF0000"/>
                </a:solidFill>
                <a:latin typeface="Agency FB" pitchFamily="34" charset="0"/>
              </a:rPr>
              <a:t>no convertidos hacen </a:t>
            </a:r>
            <a:r>
              <a:rPr lang="es-CO" dirty="0">
                <a:solidFill>
                  <a:srgbClr val="FF0000"/>
                </a:solidFill>
                <a:latin typeface="Agency FB" pitchFamily="34" charset="0"/>
              </a:rPr>
              <a:t>que el Espíritu Santo se entristezca o sufra cuando hacen caso omiso de su presencia, voz y dirección. </a:t>
            </a:r>
            <a:endParaRPr lang="es-CO" dirty="0" smtClean="0">
              <a:solidFill>
                <a:srgbClr val="FF0000"/>
              </a:solidFill>
              <a:latin typeface="Agency FB" pitchFamily="34" charset="0"/>
            </a:endParaRPr>
          </a:p>
          <a:p>
            <a:pPr marL="0" indent="0" algn="ctr">
              <a:buNone/>
            </a:pPr>
            <a:r>
              <a:rPr lang="es-CO" dirty="0" smtClean="0"/>
              <a:t>El </a:t>
            </a:r>
            <a:r>
              <a:rPr lang="es-CO" dirty="0"/>
              <a:t>entristecer al Espíritu lleva a resistir al </a:t>
            </a:r>
            <a:r>
              <a:rPr lang="es-CO" dirty="0" smtClean="0"/>
              <a:t>Espíritu </a:t>
            </a:r>
            <a:r>
              <a:rPr lang="es-CO" dirty="0"/>
              <a:t>que a su vez, lleva a apagar el fuego del Espíritu y finalmente a insultar al Espíritu de gracia. </a:t>
            </a:r>
            <a:endParaRPr lang="es-CO" dirty="0" smtClean="0"/>
          </a:p>
          <a:p>
            <a:pPr marL="0" indent="0" algn="ctr">
              <a:buNone/>
            </a:pPr>
            <a:r>
              <a:rPr lang="es-CO" dirty="0" smtClean="0">
                <a:solidFill>
                  <a:srgbClr val="FF0000"/>
                </a:solidFill>
                <a:latin typeface="Agency FB" pitchFamily="34" charset="0"/>
              </a:rPr>
              <a:t>Esta </a:t>
            </a:r>
            <a:r>
              <a:rPr lang="es-CO" dirty="0">
                <a:solidFill>
                  <a:srgbClr val="FF0000"/>
                </a:solidFill>
                <a:latin typeface="Agency FB" pitchFamily="34" charset="0"/>
              </a:rPr>
              <a:t>última acción puede identificarse con la blasfemia contra el Espíritu, para lo cual no hay perdón</a:t>
            </a:r>
            <a:r>
              <a:rPr lang="es-CO" dirty="0" smtClean="0">
                <a:solidFill>
                  <a:srgbClr val="FF0000"/>
                </a:solidFill>
                <a:latin typeface="Agency FB" pitchFamily="34" charset="0"/>
              </a:rPr>
              <a:t>.</a:t>
            </a:r>
            <a:endParaRPr lang="es-CO" dirty="0">
              <a:solidFill>
                <a:srgbClr val="FF0000"/>
              </a:solidFill>
              <a:latin typeface="Agency FB" pitchFamily="34" charset="0"/>
            </a:endParaRPr>
          </a:p>
        </p:txBody>
      </p:sp>
    </p:spTree>
    <p:extLst>
      <p:ext uri="{BB962C8B-B14F-4D97-AF65-F5344CB8AC3E}">
        <p14:creationId xmlns:p14="http://schemas.microsoft.com/office/powerpoint/2010/main" val="11358811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274638"/>
            <a:ext cx="7283152" cy="1143000"/>
          </a:xfrm>
        </p:spPr>
        <p:txBody>
          <a:bodyPr>
            <a:normAutofit/>
          </a:bodyPr>
          <a:lstStyle/>
          <a:p>
            <a:r>
              <a:rPr lang="es-CO" sz="3600" dirty="0">
                <a:latin typeface="Algerian" pitchFamily="82" charset="0"/>
              </a:rPr>
              <a:t>APAGANDO AL ESPÍRITU </a:t>
            </a:r>
            <a:r>
              <a:rPr lang="es-CO" sz="3600" dirty="0" smtClean="0">
                <a:latin typeface="Algerian" pitchFamily="82" charset="0"/>
              </a:rPr>
              <a:t>SANTO</a:t>
            </a:r>
            <a:endParaRPr lang="es-CO" sz="3600" dirty="0">
              <a:latin typeface="Algerian" pitchFamily="82" charset="0"/>
            </a:endParaRPr>
          </a:p>
        </p:txBody>
      </p:sp>
      <p:sp>
        <p:nvSpPr>
          <p:cNvPr id="3" name="2 Marcador de contenido"/>
          <p:cNvSpPr>
            <a:spLocks noGrp="1"/>
          </p:cNvSpPr>
          <p:nvPr>
            <p:ph idx="1"/>
          </p:nvPr>
        </p:nvSpPr>
        <p:spPr>
          <a:xfrm>
            <a:off x="457200" y="1600200"/>
            <a:ext cx="8229600" cy="4925144"/>
          </a:xfrm>
          <a:blipFill>
            <a:blip r:embed="rId2"/>
            <a:tile tx="0" ty="0" sx="100000" sy="100000" flip="none" algn="tl"/>
          </a:blipFill>
        </p:spPr>
        <p:txBody>
          <a:bodyPr>
            <a:normAutofit fontScale="92500" lnSpcReduction="20000"/>
          </a:bodyPr>
          <a:lstStyle/>
          <a:p>
            <a:pPr marL="0" indent="0">
              <a:buNone/>
            </a:pPr>
            <a:r>
              <a:rPr lang="es-CO" dirty="0"/>
              <a:t> </a:t>
            </a:r>
            <a:r>
              <a:rPr lang="es-CO" b="1" u="sng" dirty="0" smtClean="0">
                <a:solidFill>
                  <a:srgbClr val="FF0000"/>
                </a:solidFill>
              </a:rPr>
              <a:t>1 </a:t>
            </a:r>
            <a:r>
              <a:rPr lang="es-CO" b="1" u="sng" dirty="0">
                <a:solidFill>
                  <a:srgbClr val="FF0000"/>
                </a:solidFill>
              </a:rPr>
              <a:t>Tesalonicenses </a:t>
            </a:r>
            <a:r>
              <a:rPr lang="es-CO" b="1" u="sng" dirty="0" smtClean="0">
                <a:solidFill>
                  <a:srgbClr val="FF0000"/>
                </a:solidFill>
              </a:rPr>
              <a:t>5:19. </a:t>
            </a:r>
            <a:r>
              <a:rPr lang="es-CO" sz="2800" dirty="0"/>
              <a:t>“</a:t>
            </a:r>
            <a:r>
              <a:rPr lang="es-CO" sz="2800" dirty="0">
                <a:latin typeface="Agency FB" pitchFamily="34" charset="0"/>
              </a:rPr>
              <a:t>No apaguéis el Espíritu</a:t>
            </a:r>
            <a:r>
              <a:rPr lang="es-CO" sz="2800" dirty="0" smtClean="0"/>
              <a:t>.”</a:t>
            </a:r>
          </a:p>
          <a:p>
            <a:pPr marL="0" indent="0" algn="ctr">
              <a:buNone/>
            </a:pPr>
            <a:r>
              <a:rPr lang="es-CO" sz="2800" dirty="0" smtClean="0"/>
              <a:t>  Gr</a:t>
            </a:r>
            <a:r>
              <a:rPr lang="es-CO" sz="2800" dirty="0"/>
              <a:t>. sbénnumi, </a:t>
            </a:r>
            <a:r>
              <a:rPr lang="es-CO" sz="2800" dirty="0" smtClean="0"/>
              <a:t>quiere decir: “</a:t>
            </a:r>
            <a:r>
              <a:rPr lang="es-CO" sz="2800" dirty="0" smtClean="0">
                <a:latin typeface="Agency FB" pitchFamily="34" charset="0"/>
              </a:rPr>
              <a:t>extinguir</a:t>
            </a:r>
            <a:r>
              <a:rPr lang="es-CO" sz="2800" dirty="0">
                <a:latin typeface="Agency FB" pitchFamily="34" charset="0"/>
              </a:rPr>
              <a:t>”, “apagar”, “sofocar”, “suprimir</a:t>
            </a:r>
            <a:r>
              <a:rPr lang="es-CO" sz="2800" dirty="0" smtClean="0"/>
              <a:t>”.</a:t>
            </a:r>
          </a:p>
          <a:p>
            <a:pPr marL="0" indent="0" algn="ctr">
              <a:buNone/>
            </a:pPr>
            <a:r>
              <a:rPr lang="es-CO" sz="2800" dirty="0"/>
              <a:t>S</a:t>
            </a:r>
            <a:r>
              <a:rPr lang="es-CO" sz="2800" dirty="0" smtClean="0"/>
              <a:t>e </a:t>
            </a:r>
            <a:r>
              <a:rPr lang="es-CO" sz="2800" dirty="0"/>
              <a:t>aplica a extinguir un fuego, y en </a:t>
            </a:r>
            <a:r>
              <a:rPr lang="es-CO" sz="2800" dirty="0" smtClean="0"/>
              <a:t>Mat.25:8 dice:</a:t>
            </a:r>
            <a:r>
              <a:rPr lang="es-CO" sz="2400" b="1" baseline="30000" dirty="0"/>
              <a:t>  </a:t>
            </a:r>
            <a:r>
              <a:rPr lang="es-CO" sz="2400" b="1" baseline="30000" dirty="0" smtClean="0"/>
              <a:t>«</a:t>
            </a:r>
            <a:r>
              <a:rPr lang="es-CO" sz="2400" dirty="0" smtClean="0"/>
              <a:t>Y </a:t>
            </a:r>
            <a:r>
              <a:rPr lang="es-CO" sz="2400" dirty="0"/>
              <a:t>las insensatas dijeron a las prudentes: </a:t>
            </a:r>
            <a:r>
              <a:rPr lang="es-CO" sz="2400" dirty="0" smtClean="0"/>
              <a:t>Dadnos </a:t>
            </a:r>
            <a:r>
              <a:rPr lang="es-CO" sz="2400" dirty="0"/>
              <a:t>de vuestro aceite, porque nuestras lámparas se </a:t>
            </a:r>
            <a:r>
              <a:rPr lang="es-CO" sz="2400" dirty="0" smtClean="0"/>
              <a:t>apagan». </a:t>
            </a:r>
            <a:r>
              <a:rPr lang="es-CO" sz="2800" dirty="0" smtClean="0"/>
              <a:t> </a:t>
            </a:r>
          </a:p>
          <a:p>
            <a:pPr marL="0" indent="0" algn="ctr">
              <a:buNone/>
            </a:pPr>
            <a:endParaRPr lang="es-CO" sz="2800" dirty="0" smtClean="0"/>
          </a:p>
          <a:p>
            <a:pPr marL="0" indent="0" algn="ctr">
              <a:buNone/>
            </a:pPr>
            <a:r>
              <a:rPr lang="es-CO" sz="2800" dirty="0" smtClean="0"/>
              <a:t>Note que </a:t>
            </a:r>
            <a:r>
              <a:rPr lang="es-CO" sz="2800" dirty="0"/>
              <a:t>el Espíritu </a:t>
            </a:r>
            <a:r>
              <a:rPr lang="es-CO" sz="2800" dirty="0" smtClean="0"/>
              <a:t>Santo se </a:t>
            </a:r>
            <a:r>
              <a:rPr lang="es-CO" sz="2800" dirty="0"/>
              <a:t>relaciona con el </a:t>
            </a:r>
            <a:r>
              <a:rPr lang="es-CO" sz="2800" dirty="0" smtClean="0"/>
              <a:t>fuego. </a:t>
            </a:r>
            <a:r>
              <a:rPr lang="es-CO" sz="2800" dirty="0" smtClean="0">
                <a:solidFill>
                  <a:srgbClr val="FF0000"/>
                </a:solidFill>
              </a:rPr>
              <a:t>Mat.3:11</a:t>
            </a:r>
            <a:r>
              <a:rPr lang="es-CO" sz="2800" dirty="0" smtClean="0"/>
              <a:t>. </a:t>
            </a:r>
            <a:r>
              <a:rPr lang="es-CO" sz="2800" b="1" baseline="30000" dirty="0" smtClean="0"/>
              <a:t>«</a:t>
            </a:r>
            <a:r>
              <a:rPr lang="es-CO" sz="2800" dirty="0" smtClean="0">
                <a:latin typeface="Agency FB" pitchFamily="34" charset="0"/>
              </a:rPr>
              <a:t>Yo </a:t>
            </a:r>
            <a:r>
              <a:rPr lang="es-CO" sz="2800" dirty="0">
                <a:latin typeface="Agency FB" pitchFamily="34" charset="0"/>
              </a:rPr>
              <a:t>a la verdad os bautizo en agua para arrepentimiento; mas el que viene en pos de mí, más poderoso es que yo; los zapatos del cual yo no soy digno de llevar; </a:t>
            </a:r>
            <a:r>
              <a:rPr lang="es-CO" sz="2800" b="1" u="sng" dirty="0">
                <a:latin typeface="Agency FB" pitchFamily="34" charset="0"/>
              </a:rPr>
              <a:t>él os bautizará con Espíritu Santo y </a:t>
            </a:r>
            <a:r>
              <a:rPr lang="es-CO" sz="2800" b="1" u="sng" dirty="0" smtClean="0">
                <a:latin typeface="Agency FB" pitchFamily="34" charset="0"/>
              </a:rPr>
              <a:t>fu</a:t>
            </a:r>
            <a:r>
              <a:rPr lang="es-CO" sz="2800" b="1" u="sng" dirty="0" smtClean="0"/>
              <a:t>ego</a:t>
            </a:r>
            <a:r>
              <a:rPr lang="es-CO" sz="2800" dirty="0" smtClean="0"/>
              <a:t>». Note que el Espíritu Santo, procede del Señor Jesús. Por tanto, apagar al Espíritu se considera apagar la presencia del Señor en Nuestras vidas, quién vino a morir por nosotros.</a:t>
            </a:r>
          </a:p>
          <a:p>
            <a:pPr marL="0" indent="0">
              <a:buNone/>
            </a:pPr>
            <a:endParaRPr lang="es-CO" sz="2800" dirty="0"/>
          </a:p>
          <a:p>
            <a:endParaRPr lang="es-CO" dirty="0"/>
          </a:p>
        </p:txBody>
      </p:sp>
      <p:sp>
        <p:nvSpPr>
          <p:cNvPr id="4" name="3 Conector"/>
          <p:cNvSpPr/>
          <p:nvPr/>
        </p:nvSpPr>
        <p:spPr>
          <a:xfrm>
            <a:off x="395536" y="332656"/>
            <a:ext cx="1080120" cy="1008111"/>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dirty="0">
                <a:solidFill>
                  <a:schemeClr val="tx1"/>
                </a:solidFill>
              </a:rPr>
              <a:t>4</a:t>
            </a:r>
          </a:p>
        </p:txBody>
      </p:sp>
    </p:spTree>
    <p:extLst>
      <p:ext uri="{BB962C8B-B14F-4D97-AF65-F5344CB8AC3E}">
        <p14:creationId xmlns:p14="http://schemas.microsoft.com/office/powerpoint/2010/main" val="12597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heel(1)">
                                      <p:cBhvr>
                                        <p:cTn id="15" dur="2000"/>
                                        <p:tgtEl>
                                          <p:spTgt spid="3">
                                            <p:txEl>
                                              <p:pRg st="0" end="0"/>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heel(1)">
                                      <p:cBhvr>
                                        <p:cTn id="18" dur="2000"/>
                                        <p:tgtEl>
                                          <p:spTgt spid="3">
                                            <p:txEl>
                                              <p:pRg st="1" end="1"/>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heel(1)">
                                      <p:cBhvr>
                                        <p:cTn id="21" dur="20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6" presetClass="entr" presetSubtype="0"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wipe(down)">
                                      <p:cBhvr>
                                        <p:cTn id="26" dur="580">
                                          <p:stCondLst>
                                            <p:cond delay="0"/>
                                          </p:stCondLst>
                                        </p:cTn>
                                        <p:tgtEl>
                                          <p:spTgt spid="3">
                                            <p:txEl>
                                              <p:pRg st="4" end="4"/>
                                            </p:txEl>
                                          </p:spTgt>
                                        </p:tgtEl>
                                      </p:cBhvr>
                                    </p:animEffect>
                                    <p:anim calcmode="lin" valueType="num">
                                      <p:cBhvr>
                                        <p:cTn id="27"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2" dur="26">
                                          <p:stCondLst>
                                            <p:cond delay="650"/>
                                          </p:stCondLst>
                                        </p:cTn>
                                        <p:tgtEl>
                                          <p:spTgt spid="3">
                                            <p:txEl>
                                              <p:pRg st="4" end="4"/>
                                            </p:txEl>
                                          </p:spTgt>
                                        </p:tgtEl>
                                      </p:cBhvr>
                                      <p:to x="100000" y="60000"/>
                                    </p:animScale>
                                    <p:animScale>
                                      <p:cBhvr>
                                        <p:cTn id="33" dur="166" decel="50000">
                                          <p:stCondLst>
                                            <p:cond delay="676"/>
                                          </p:stCondLst>
                                        </p:cTn>
                                        <p:tgtEl>
                                          <p:spTgt spid="3">
                                            <p:txEl>
                                              <p:pRg st="4" end="4"/>
                                            </p:txEl>
                                          </p:spTgt>
                                        </p:tgtEl>
                                      </p:cBhvr>
                                      <p:to x="100000" y="100000"/>
                                    </p:animScale>
                                    <p:animScale>
                                      <p:cBhvr>
                                        <p:cTn id="34" dur="26">
                                          <p:stCondLst>
                                            <p:cond delay="1312"/>
                                          </p:stCondLst>
                                        </p:cTn>
                                        <p:tgtEl>
                                          <p:spTgt spid="3">
                                            <p:txEl>
                                              <p:pRg st="4" end="4"/>
                                            </p:txEl>
                                          </p:spTgt>
                                        </p:tgtEl>
                                      </p:cBhvr>
                                      <p:to x="100000" y="80000"/>
                                    </p:animScale>
                                    <p:animScale>
                                      <p:cBhvr>
                                        <p:cTn id="35" dur="166" decel="50000">
                                          <p:stCondLst>
                                            <p:cond delay="1338"/>
                                          </p:stCondLst>
                                        </p:cTn>
                                        <p:tgtEl>
                                          <p:spTgt spid="3">
                                            <p:txEl>
                                              <p:pRg st="4" end="4"/>
                                            </p:txEl>
                                          </p:spTgt>
                                        </p:tgtEl>
                                      </p:cBhvr>
                                      <p:to x="100000" y="100000"/>
                                    </p:animScale>
                                    <p:animScale>
                                      <p:cBhvr>
                                        <p:cTn id="36" dur="26">
                                          <p:stCondLst>
                                            <p:cond delay="1642"/>
                                          </p:stCondLst>
                                        </p:cTn>
                                        <p:tgtEl>
                                          <p:spTgt spid="3">
                                            <p:txEl>
                                              <p:pRg st="4" end="4"/>
                                            </p:txEl>
                                          </p:spTgt>
                                        </p:tgtEl>
                                      </p:cBhvr>
                                      <p:to x="100000" y="90000"/>
                                    </p:animScale>
                                    <p:animScale>
                                      <p:cBhvr>
                                        <p:cTn id="37" dur="166" decel="50000">
                                          <p:stCondLst>
                                            <p:cond delay="1668"/>
                                          </p:stCondLst>
                                        </p:cTn>
                                        <p:tgtEl>
                                          <p:spTgt spid="3">
                                            <p:txEl>
                                              <p:pRg st="4" end="4"/>
                                            </p:txEl>
                                          </p:spTgt>
                                        </p:tgtEl>
                                      </p:cBhvr>
                                      <p:to x="100000" y="100000"/>
                                    </p:animScale>
                                    <p:animScale>
                                      <p:cBhvr>
                                        <p:cTn id="38" dur="26">
                                          <p:stCondLst>
                                            <p:cond delay="1808"/>
                                          </p:stCondLst>
                                        </p:cTn>
                                        <p:tgtEl>
                                          <p:spTgt spid="3">
                                            <p:txEl>
                                              <p:pRg st="4" end="4"/>
                                            </p:txEl>
                                          </p:spTgt>
                                        </p:tgtEl>
                                      </p:cBhvr>
                                      <p:to x="100000" y="95000"/>
                                    </p:animScale>
                                    <p:animScale>
                                      <p:cBhvr>
                                        <p:cTn id="39"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764704"/>
            <a:ext cx="8229600" cy="5472608"/>
          </a:xfrm>
          <a:blipFill>
            <a:blip r:embed="rId2"/>
            <a:tile tx="0" ty="0" sx="100000" sy="100000" flip="none" algn="tl"/>
          </a:blipFill>
        </p:spPr>
        <p:txBody>
          <a:bodyPr>
            <a:normAutofit fontScale="92500" lnSpcReduction="10000"/>
          </a:bodyPr>
          <a:lstStyle/>
          <a:p>
            <a:pPr marL="0" indent="0">
              <a:buNone/>
            </a:pPr>
            <a:endParaRPr lang="es-CO" dirty="0" smtClean="0"/>
          </a:p>
          <a:p>
            <a:pPr marL="0" indent="0" algn="ctr">
              <a:buNone/>
            </a:pPr>
            <a:r>
              <a:rPr lang="es-CO" dirty="0" smtClean="0"/>
              <a:t>Es </a:t>
            </a:r>
            <a:r>
              <a:rPr lang="es-CO" dirty="0"/>
              <a:t>probable que en la iglesia de Tesalónica se estuviera enfriando el fuego de algunos de los miembros que habían manifestado con entusiasmo dones </a:t>
            </a:r>
            <a:r>
              <a:rPr lang="es-CO" dirty="0" smtClean="0"/>
              <a:t>espirituales:  «</a:t>
            </a:r>
            <a:r>
              <a:rPr lang="es-CO" dirty="0" smtClean="0">
                <a:latin typeface="Agency FB" pitchFamily="34" charset="0"/>
              </a:rPr>
              <a:t>Pero </a:t>
            </a:r>
            <a:r>
              <a:rPr lang="es-CO" dirty="0">
                <a:latin typeface="Agency FB" pitchFamily="34" charset="0"/>
              </a:rPr>
              <a:t>tengo contra ti, que </a:t>
            </a:r>
            <a:r>
              <a:rPr lang="es-CO" b="1" i="1" dirty="0">
                <a:latin typeface="Agency FB" pitchFamily="34" charset="0"/>
              </a:rPr>
              <a:t>has dejado</a:t>
            </a:r>
            <a:r>
              <a:rPr lang="es-CO" dirty="0">
                <a:latin typeface="Agency FB" pitchFamily="34" charset="0"/>
              </a:rPr>
              <a:t> tu </a:t>
            </a:r>
            <a:r>
              <a:rPr lang="es-CO" b="1" i="1" dirty="0">
                <a:latin typeface="Agency FB" pitchFamily="34" charset="0"/>
              </a:rPr>
              <a:t>primer </a:t>
            </a:r>
            <a:r>
              <a:rPr lang="es-CO" b="1" i="1" dirty="0" smtClean="0">
                <a:latin typeface="Agency FB" pitchFamily="34" charset="0"/>
              </a:rPr>
              <a:t>amor</a:t>
            </a:r>
            <a:r>
              <a:rPr lang="es-CO" b="1" i="1" dirty="0" smtClean="0"/>
              <a:t>»</a:t>
            </a:r>
            <a:r>
              <a:rPr lang="es-CO" dirty="0" smtClean="0"/>
              <a:t>.</a:t>
            </a:r>
          </a:p>
          <a:p>
            <a:pPr marL="0" indent="0" algn="ctr">
              <a:buNone/>
            </a:pPr>
            <a:r>
              <a:rPr lang="es-CO" dirty="0" smtClean="0">
                <a:solidFill>
                  <a:srgbClr val="FF0000"/>
                </a:solidFill>
              </a:rPr>
              <a:t>Apocalipsis 2:4</a:t>
            </a:r>
            <a:r>
              <a:rPr lang="es-CO" dirty="0">
                <a:solidFill>
                  <a:srgbClr val="FF0000"/>
                </a:solidFill>
              </a:rPr>
              <a:t>. </a:t>
            </a:r>
            <a:endParaRPr lang="es-CO" dirty="0" smtClean="0">
              <a:solidFill>
                <a:srgbClr val="FF0000"/>
              </a:solidFill>
            </a:endParaRPr>
          </a:p>
          <a:p>
            <a:pPr marL="0" indent="0">
              <a:buNone/>
            </a:pPr>
            <a:endParaRPr lang="es-CO" dirty="0">
              <a:solidFill>
                <a:srgbClr val="FF0000"/>
              </a:solidFill>
            </a:endParaRPr>
          </a:p>
          <a:p>
            <a:pPr marL="0" indent="0" algn="ctr">
              <a:buNone/>
            </a:pPr>
            <a:r>
              <a:rPr lang="es-CO" dirty="0" smtClean="0"/>
              <a:t>Note que Pablo </a:t>
            </a:r>
            <a:r>
              <a:rPr lang="es-CO" dirty="0"/>
              <a:t>advierte a la iglesia contra la extinción de la llama del fuego espiritual que ardía entre ellos, para que no alejaran al Espíritu Santo.  </a:t>
            </a:r>
          </a:p>
        </p:txBody>
      </p:sp>
    </p:spTree>
    <p:extLst>
      <p:ext uri="{BB962C8B-B14F-4D97-AF65-F5344CB8AC3E}">
        <p14:creationId xmlns:p14="http://schemas.microsoft.com/office/powerpoint/2010/main" val="128267025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blipFill>
            <a:blip r:embed="rId2"/>
            <a:tile tx="0" ty="0" sx="100000" sy="100000" flip="none" algn="tl"/>
          </a:blipFill>
        </p:spPr>
        <p:txBody>
          <a:bodyPr>
            <a:normAutofit fontScale="77500" lnSpcReduction="20000"/>
          </a:bodyPr>
          <a:lstStyle/>
          <a:p>
            <a:pPr marL="0" indent="0" algn="ctr">
              <a:buNone/>
            </a:pPr>
            <a:r>
              <a:rPr lang="es-CO" dirty="0"/>
              <a:t>Esto de apagar al Espíritu Santo se relaciona con la acción de los dones del Espíritu, con el ministerio y el servicio. </a:t>
            </a:r>
            <a:r>
              <a:rPr lang="es-CO" dirty="0" smtClean="0"/>
              <a:t>Por tanto, “Apagar</a:t>
            </a:r>
            <a:r>
              <a:rPr lang="es-CO" dirty="0"/>
              <a:t>” significa extinguir el fuego. Esto se hace al no permitir que el Espíritu Santo haga su voluntad en el ministerio, en el testimonio, y en los dones del Espíritu</a:t>
            </a:r>
            <a:r>
              <a:rPr lang="es-CO" dirty="0" smtClean="0"/>
              <a:t>.</a:t>
            </a:r>
            <a:r>
              <a:rPr lang="es-CO" dirty="0"/>
              <a:t> </a:t>
            </a:r>
            <a:endParaRPr lang="es-CO" dirty="0" smtClean="0"/>
          </a:p>
          <a:p>
            <a:pPr marL="0" indent="0" algn="ctr">
              <a:buNone/>
            </a:pPr>
            <a:endParaRPr lang="es-CO" dirty="0"/>
          </a:p>
          <a:p>
            <a:pPr marL="0" indent="0" algn="ctr">
              <a:buNone/>
            </a:pPr>
            <a:r>
              <a:rPr lang="es-CO" dirty="0" smtClean="0"/>
              <a:t>«</a:t>
            </a:r>
            <a:r>
              <a:rPr lang="es-CO" b="1" i="1" dirty="0"/>
              <a:t>HÁGASE TU VOLUNTAD</a:t>
            </a:r>
            <a:r>
              <a:rPr lang="es-CO" dirty="0"/>
              <a:t> ASÍ EN LA TIERRA COMO EN EL </a:t>
            </a:r>
            <a:r>
              <a:rPr lang="es-CO" dirty="0" smtClean="0"/>
              <a:t>CIELO», enseñó Jesús que dijéramos en el Padre nuestro </a:t>
            </a:r>
            <a:r>
              <a:rPr lang="es-CO" dirty="0" smtClean="0">
                <a:solidFill>
                  <a:srgbClr val="FF0000"/>
                </a:solidFill>
              </a:rPr>
              <a:t>(Mat.7:10). </a:t>
            </a:r>
            <a:endParaRPr lang="es-CO" dirty="0">
              <a:solidFill>
                <a:srgbClr val="FF0000"/>
              </a:solidFill>
            </a:endParaRPr>
          </a:p>
          <a:p>
            <a:pPr marL="0" indent="0" algn="ctr">
              <a:buNone/>
            </a:pPr>
            <a:endParaRPr lang="es-CO" dirty="0" smtClean="0"/>
          </a:p>
          <a:p>
            <a:pPr marL="0" indent="0" algn="ctr">
              <a:buNone/>
            </a:pPr>
            <a:r>
              <a:rPr lang="es-CO" dirty="0" smtClean="0"/>
              <a:t>Pablo </a:t>
            </a:r>
            <a:r>
              <a:rPr lang="es-CO" dirty="0"/>
              <a:t>compara el apagar al Espíritu con el desprecio y el rechazo de las manifestaciones sobrenaturales del Espíritu Santo tales como la profecía. </a:t>
            </a:r>
            <a:r>
              <a:rPr lang="es-CO" dirty="0" smtClean="0"/>
              <a:t>Reprimir </a:t>
            </a:r>
            <a:r>
              <a:rPr lang="es-CO" dirty="0"/>
              <a:t>y rechazar los dones del espirituales dará como resultado la pérdida de toda manifestación del Espíritu entre los creyentes</a:t>
            </a:r>
            <a:r>
              <a:rPr lang="es-CO" dirty="0" smtClean="0"/>
              <a:t>.</a:t>
            </a:r>
            <a:endParaRPr lang="es-CO" dirty="0"/>
          </a:p>
          <a:p>
            <a:endParaRPr lang="es-CO" dirty="0"/>
          </a:p>
        </p:txBody>
      </p:sp>
    </p:spTree>
    <p:extLst>
      <p:ext uri="{BB962C8B-B14F-4D97-AF65-F5344CB8AC3E}">
        <p14:creationId xmlns:p14="http://schemas.microsoft.com/office/powerpoint/2010/main" val="37433271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274638"/>
            <a:ext cx="7283152" cy="1143000"/>
          </a:xfrm>
        </p:spPr>
        <p:txBody>
          <a:bodyPr>
            <a:normAutofit fontScale="90000"/>
          </a:bodyPr>
          <a:lstStyle/>
          <a:p>
            <a:r>
              <a:rPr lang="es-CO" dirty="0" smtClean="0"/>
              <a:t/>
            </a:r>
            <a:br>
              <a:rPr lang="es-CO" dirty="0" smtClean="0"/>
            </a:br>
            <a:r>
              <a:rPr lang="es-CO" sz="4000" b="1" dirty="0" smtClean="0">
                <a:latin typeface="Algerian" pitchFamily="82" charset="0"/>
              </a:rPr>
              <a:t>MINTIENDO </a:t>
            </a:r>
            <a:r>
              <a:rPr lang="es-CO" sz="4000" b="1" dirty="0">
                <a:latin typeface="Algerian" pitchFamily="82" charset="0"/>
              </a:rPr>
              <a:t>AL ESPÍRITU </a:t>
            </a:r>
            <a:r>
              <a:rPr lang="es-CO" sz="4000" b="1" dirty="0" smtClean="0">
                <a:latin typeface="Algerian" pitchFamily="82" charset="0"/>
              </a:rPr>
              <a:t>SANTO</a:t>
            </a:r>
            <a:r>
              <a:rPr lang="es-CO" sz="4000" b="1" dirty="0">
                <a:latin typeface="Algerian" pitchFamily="82" charset="0"/>
              </a:rPr>
              <a:t/>
            </a:r>
            <a:br>
              <a:rPr lang="es-CO" sz="4000" b="1" dirty="0">
                <a:latin typeface="Algerian" pitchFamily="82" charset="0"/>
              </a:rPr>
            </a:br>
            <a:endParaRPr lang="es-CO" sz="4000" b="1" dirty="0">
              <a:latin typeface="Algerian" pitchFamily="82" charset="0"/>
            </a:endParaRPr>
          </a:p>
        </p:txBody>
      </p:sp>
      <p:sp>
        <p:nvSpPr>
          <p:cNvPr id="3" name="2 Marcador de contenido"/>
          <p:cNvSpPr>
            <a:spLocks noGrp="1"/>
          </p:cNvSpPr>
          <p:nvPr>
            <p:ph idx="1"/>
          </p:nvPr>
        </p:nvSpPr>
        <p:spPr>
          <a:blipFill>
            <a:blip r:embed="rId2"/>
            <a:tile tx="0" ty="0" sx="100000" sy="100000" flip="none" algn="tl"/>
          </a:blipFill>
        </p:spPr>
        <p:txBody>
          <a:bodyPr>
            <a:normAutofit fontScale="92500" lnSpcReduction="10000"/>
          </a:bodyPr>
          <a:lstStyle/>
          <a:p>
            <a:pPr marL="0" indent="0">
              <a:buNone/>
            </a:pPr>
            <a:r>
              <a:rPr lang="es-CO" sz="3500" b="1" u="sng" dirty="0">
                <a:solidFill>
                  <a:srgbClr val="FF0000"/>
                </a:solidFill>
              </a:rPr>
              <a:t> </a:t>
            </a:r>
            <a:r>
              <a:rPr lang="es-CO" sz="3500" b="1" u="sng" dirty="0" smtClean="0">
                <a:solidFill>
                  <a:srgbClr val="FF0000"/>
                </a:solidFill>
              </a:rPr>
              <a:t>Hechos 5:3.</a:t>
            </a:r>
            <a:r>
              <a:rPr lang="es-CO" dirty="0" smtClean="0"/>
              <a:t> </a:t>
            </a:r>
            <a:r>
              <a:rPr lang="es-CO" dirty="0"/>
              <a:t>“¿</a:t>
            </a:r>
            <a:r>
              <a:rPr lang="es-CO" dirty="0">
                <a:latin typeface="Agency FB" pitchFamily="34" charset="0"/>
              </a:rPr>
              <a:t>Por qué llenó Satanás tu corazón para que mintieses al Espíritu Santo</a:t>
            </a:r>
            <a:r>
              <a:rPr lang="es-CO" dirty="0" smtClean="0"/>
              <a:t>?</a:t>
            </a:r>
            <a:r>
              <a:rPr lang="es-CO" dirty="0"/>
              <a:t> </a:t>
            </a:r>
          </a:p>
          <a:p>
            <a:pPr marL="0" indent="0">
              <a:buNone/>
            </a:pPr>
            <a:endParaRPr lang="es-CO" dirty="0" smtClean="0"/>
          </a:p>
          <a:p>
            <a:pPr marL="0" indent="0" algn="ctr">
              <a:buNone/>
            </a:pPr>
            <a:r>
              <a:rPr lang="es-CO" dirty="0" smtClean="0"/>
              <a:t>Mentir </a:t>
            </a:r>
            <a:r>
              <a:rPr lang="es-CO" dirty="0"/>
              <a:t>al Espíritu Santo se relaciona con la consagración y la sumisión. Es fingir una consagración que nosotros sabemos que no </a:t>
            </a:r>
            <a:r>
              <a:rPr lang="es-CO" dirty="0" smtClean="0"/>
              <a:t>existe en nosotros.</a:t>
            </a:r>
          </a:p>
          <a:p>
            <a:pPr marL="0" indent="0" algn="ctr">
              <a:buNone/>
            </a:pPr>
            <a:r>
              <a:rPr lang="es-CO" dirty="0" smtClean="0"/>
              <a:t> </a:t>
            </a:r>
            <a:r>
              <a:rPr lang="es-CO" dirty="0"/>
              <a:t>Este pecado de fingir consagración y santidad se está practicando mucho entre los creyentes de nuestra </a:t>
            </a:r>
            <a:r>
              <a:rPr lang="es-CO" dirty="0" smtClean="0"/>
              <a:t>época </a:t>
            </a:r>
            <a:r>
              <a:rPr lang="es-CO" dirty="0"/>
              <a:t>moderna.</a:t>
            </a:r>
          </a:p>
          <a:p>
            <a:endParaRPr lang="es-CO" dirty="0"/>
          </a:p>
        </p:txBody>
      </p:sp>
      <p:sp>
        <p:nvSpPr>
          <p:cNvPr id="4" name="3 Conector"/>
          <p:cNvSpPr/>
          <p:nvPr/>
        </p:nvSpPr>
        <p:spPr>
          <a:xfrm>
            <a:off x="539552" y="332656"/>
            <a:ext cx="1008112" cy="961256"/>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b="1" dirty="0">
                <a:solidFill>
                  <a:schemeClr val="tx1"/>
                </a:solidFill>
              </a:rPr>
              <a:t>5</a:t>
            </a:r>
          </a:p>
        </p:txBody>
      </p:sp>
    </p:spTree>
    <p:extLst>
      <p:ext uri="{BB962C8B-B14F-4D97-AF65-F5344CB8AC3E}">
        <p14:creationId xmlns:p14="http://schemas.microsoft.com/office/powerpoint/2010/main" val="156004766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blipFill>
            <a:blip r:embed="rId2"/>
            <a:tile tx="0" ty="0" sx="100000" sy="100000" flip="none" algn="tl"/>
          </a:blipFill>
        </p:spPr>
        <p:txBody>
          <a:bodyPr>
            <a:normAutofit lnSpcReduction="10000"/>
          </a:bodyPr>
          <a:lstStyle/>
          <a:p>
            <a:pPr marL="0" indent="0" algn="ctr">
              <a:buNone/>
            </a:pPr>
            <a:r>
              <a:rPr lang="es-CO" dirty="0" smtClean="0"/>
              <a:t>En el año 58 d.C. Pablo escribió: </a:t>
            </a:r>
            <a:r>
              <a:rPr lang="es-CO" dirty="0"/>
              <a:t>“</a:t>
            </a:r>
            <a:r>
              <a:rPr lang="es-CO" dirty="0">
                <a:latin typeface="Agency FB" pitchFamily="34" charset="0"/>
              </a:rPr>
              <a:t>No os engañéis; Dios no puede ser burlado: pues todo lo que el hombre sembrare, eso también segará</a:t>
            </a:r>
            <a:r>
              <a:rPr lang="es-CO" dirty="0"/>
              <a:t>.” </a:t>
            </a:r>
            <a:r>
              <a:rPr lang="es-CO" dirty="0">
                <a:solidFill>
                  <a:srgbClr val="FF0000"/>
                </a:solidFill>
              </a:rPr>
              <a:t>Gálatas </a:t>
            </a:r>
            <a:r>
              <a:rPr lang="es-CO" dirty="0" smtClean="0">
                <a:solidFill>
                  <a:srgbClr val="FF0000"/>
                </a:solidFill>
              </a:rPr>
              <a:t>6:7.</a:t>
            </a:r>
            <a:r>
              <a:rPr lang="es-CO" dirty="0" smtClean="0"/>
              <a:t> </a:t>
            </a:r>
            <a:endParaRPr lang="es-CO" dirty="0"/>
          </a:p>
          <a:p>
            <a:pPr marL="0" indent="0">
              <a:buNone/>
            </a:pPr>
            <a:endParaRPr lang="es-CO" dirty="0" smtClean="0"/>
          </a:p>
          <a:p>
            <a:pPr marL="0" indent="0" algn="ctr">
              <a:buNone/>
            </a:pPr>
            <a:r>
              <a:rPr lang="es-CO" dirty="0" smtClean="0"/>
              <a:t>Ananías pensó engañar a los apóstoles, pero en verdad estaba </a:t>
            </a:r>
            <a:r>
              <a:rPr lang="es-CO" dirty="0" smtClean="0">
                <a:latin typeface="Agency FB" pitchFamily="34" charset="0"/>
              </a:rPr>
              <a:t>engañando era al Espíritu Santo</a:t>
            </a:r>
            <a:r>
              <a:rPr lang="es-CO" dirty="0" smtClean="0"/>
              <a:t>, y murió </a:t>
            </a:r>
            <a:r>
              <a:rPr lang="es-CO" dirty="0"/>
              <a:t>no porque se quedara con parte del precio de la heredad que vendió, sino porque dijo que lo había traído todo, mientras que se había quedado con parte del dinero. Se dice que esto también </a:t>
            </a:r>
            <a:r>
              <a:rPr lang="es-CO" u="sng" dirty="0">
                <a:latin typeface="Agency FB" pitchFamily="34" charset="0"/>
              </a:rPr>
              <a:t>tienta al Espíritu Santo</a:t>
            </a:r>
            <a:r>
              <a:rPr lang="es-CO" dirty="0"/>
              <a:t> </a:t>
            </a:r>
            <a:r>
              <a:rPr lang="es-CO" dirty="0">
                <a:solidFill>
                  <a:srgbClr val="FF0000"/>
                </a:solidFill>
              </a:rPr>
              <a:t>(Hechos 5:9</a:t>
            </a:r>
            <a:r>
              <a:rPr lang="es-CO" dirty="0" smtClean="0">
                <a:solidFill>
                  <a:srgbClr val="FF0000"/>
                </a:solidFill>
              </a:rPr>
              <a:t>)</a:t>
            </a:r>
            <a:r>
              <a:rPr lang="es-CO" dirty="0" smtClean="0"/>
              <a:t>.</a:t>
            </a:r>
            <a:r>
              <a:rPr lang="es-CO" dirty="0"/>
              <a:t> </a:t>
            </a:r>
          </a:p>
          <a:p>
            <a:endParaRPr lang="es-CO" dirty="0"/>
          </a:p>
        </p:txBody>
      </p:sp>
    </p:spTree>
    <p:extLst>
      <p:ext uri="{BB962C8B-B14F-4D97-AF65-F5344CB8AC3E}">
        <p14:creationId xmlns:p14="http://schemas.microsoft.com/office/powerpoint/2010/main" val="403713111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blipFill>
            <a:blip r:embed="rId2"/>
            <a:tile tx="0" ty="0" sx="100000" sy="100000" flip="none" algn="tl"/>
          </a:blipFill>
        </p:spPr>
        <p:txBody>
          <a:bodyPr>
            <a:normAutofit fontScale="92500" lnSpcReduction="20000"/>
          </a:bodyPr>
          <a:lstStyle/>
          <a:p>
            <a:pPr marL="0" indent="0" algn="ctr">
              <a:buNone/>
            </a:pPr>
            <a:r>
              <a:rPr lang="es-CO" sz="2800" dirty="0" smtClean="0"/>
              <a:t>La </a:t>
            </a:r>
            <a:r>
              <a:rPr lang="es-CO" sz="2800" dirty="0"/>
              <a:t>muerte de Ananías y Safira tuvo la intensión de dar un ejemplo de la actitud de Dios hacia </a:t>
            </a:r>
            <a:r>
              <a:rPr lang="es-CO" sz="2800" dirty="0" smtClean="0"/>
              <a:t>cualquier </a:t>
            </a:r>
            <a:r>
              <a:rPr lang="es-CO" sz="2800" dirty="0"/>
              <a:t>corazón engañoso entre los que dicen haber nacido de nuevo y ser creyentes llenos del Espíritu Santo</a:t>
            </a:r>
            <a:r>
              <a:rPr lang="es-CO" sz="2800" dirty="0" smtClean="0"/>
              <a:t>.</a:t>
            </a:r>
            <a:r>
              <a:rPr lang="es-CO" sz="2800" dirty="0"/>
              <a:t> </a:t>
            </a:r>
          </a:p>
          <a:p>
            <a:endParaRPr lang="es-CO" sz="2800" dirty="0" smtClean="0"/>
          </a:p>
          <a:p>
            <a:pPr marL="0" indent="0" algn="ctr">
              <a:buNone/>
            </a:pPr>
            <a:r>
              <a:rPr lang="es-CO" sz="2800" dirty="0" smtClean="0"/>
              <a:t>Como </a:t>
            </a:r>
            <a:r>
              <a:rPr lang="es-CO" sz="2800" dirty="0"/>
              <a:t>pueden ver además del pecado de la Blasfemia, hay otros pecados que se cometen contra el Espíritu Santo</a:t>
            </a:r>
            <a:r>
              <a:rPr lang="es-CO" sz="2800" dirty="0" smtClean="0"/>
              <a:t>.</a:t>
            </a:r>
          </a:p>
          <a:p>
            <a:pPr marL="0" indent="0" algn="ctr">
              <a:buNone/>
            </a:pPr>
            <a:r>
              <a:rPr lang="es-CO" sz="2800" dirty="0"/>
              <a:t>No hay perdón para la persona que muere </a:t>
            </a:r>
            <a:r>
              <a:rPr lang="es-CO" sz="2800" dirty="0" smtClean="0"/>
              <a:t>inconversos.</a:t>
            </a:r>
          </a:p>
          <a:p>
            <a:pPr marL="0" indent="0" algn="ctr">
              <a:buNone/>
            </a:pPr>
            <a:endParaRPr lang="es-CO" sz="2800" dirty="0" smtClean="0"/>
          </a:p>
          <a:p>
            <a:pPr marL="0" indent="0" algn="ctr">
              <a:buNone/>
            </a:pPr>
            <a:r>
              <a:rPr lang="es-CO" sz="2800" b="1" i="1" dirty="0" smtClean="0">
                <a:solidFill>
                  <a:srgbClr val="FF0000"/>
                </a:solidFill>
              </a:rPr>
              <a:t>Mi oración y deseo es que con la presencia del Espíritu Santo en nuestras vidas, tanto usted como yo, nos consagremos más al Señor, quien dio su vida en la cruz, y resucito para darnos la victoria definida. </a:t>
            </a:r>
          </a:p>
          <a:p>
            <a:pPr marL="0" indent="0" algn="ctr">
              <a:buNone/>
            </a:pPr>
            <a:r>
              <a:rPr lang="es-CO" sz="2800" b="1" i="1" dirty="0" smtClean="0">
                <a:solidFill>
                  <a:srgbClr val="FF0000"/>
                </a:solidFill>
              </a:rPr>
              <a:t>Oro en e nombre de Cristo Jesús. Amen. </a:t>
            </a:r>
            <a:endParaRPr lang="es-CO" sz="2800" b="1" i="1" dirty="0">
              <a:solidFill>
                <a:srgbClr val="FF0000"/>
              </a:solidFill>
            </a:endParaRPr>
          </a:p>
          <a:p>
            <a:pPr marL="0" indent="0">
              <a:buNone/>
            </a:pPr>
            <a:r>
              <a:rPr lang="es-CO" smtClean="0"/>
              <a:t>Dic.13/013.</a:t>
            </a:r>
            <a:endParaRPr lang="es-CO" dirty="0"/>
          </a:p>
          <a:p>
            <a:endParaRPr lang="es-CO" dirty="0"/>
          </a:p>
        </p:txBody>
      </p:sp>
    </p:spTree>
    <p:extLst>
      <p:ext uri="{BB962C8B-B14F-4D97-AF65-F5344CB8AC3E}">
        <p14:creationId xmlns:p14="http://schemas.microsoft.com/office/powerpoint/2010/main" val="58079208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ipe(down)">
                                      <p:cBhvr>
                                        <p:cTn id="21" dur="580">
                                          <p:stCondLst>
                                            <p:cond delay="0"/>
                                          </p:stCondLst>
                                        </p:cTn>
                                        <p:tgtEl>
                                          <p:spTgt spid="3">
                                            <p:txEl>
                                              <p:pRg st="5" end="5"/>
                                            </p:txEl>
                                          </p:spTgt>
                                        </p:tgtEl>
                                      </p:cBhvr>
                                    </p:animEffect>
                                    <p:anim calcmode="lin" valueType="num">
                                      <p:cBhvr>
                                        <p:cTn id="2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5" end="5"/>
                                            </p:txEl>
                                          </p:spTgt>
                                        </p:tgtEl>
                                      </p:cBhvr>
                                      <p:to x="100000" y="60000"/>
                                    </p:animScale>
                                    <p:animScale>
                                      <p:cBhvr>
                                        <p:cTn id="28" dur="166" decel="50000">
                                          <p:stCondLst>
                                            <p:cond delay="676"/>
                                          </p:stCondLst>
                                        </p:cTn>
                                        <p:tgtEl>
                                          <p:spTgt spid="3">
                                            <p:txEl>
                                              <p:pRg st="5" end="5"/>
                                            </p:txEl>
                                          </p:spTgt>
                                        </p:tgtEl>
                                      </p:cBhvr>
                                      <p:to x="100000" y="100000"/>
                                    </p:animScale>
                                    <p:animScale>
                                      <p:cBhvr>
                                        <p:cTn id="29" dur="26">
                                          <p:stCondLst>
                                            <p:cond delay="1312"/>
                                          </p:stCondLst>
                                        </p:cTn>
                                        <p:tgtEl>
                                          <p:spTgt spid="3">
                                            <p:txEl>
                                              <p:pRg st="5" end="5"/>
                                            </p:txEl>
                                          </p:spTgt>
                                        </p:tgtEl>
                                      </p:cBhvr>
                                      <p:to x="100000" y="80000"/>
                                    </p:animScale>
                                    <p:animScale>
                                      <p:cBhvr>
                                        <p:cTn id="30" dur="166" decel="50000">
                                          <p:stCondLst>
                                            <p:cond delay="1338"/>
                                          </p:stCondLst>
                                        </p:cTn>
                                        <p:tgtEl>
                                          <p:spTgt spid="3">
                                            <p:txEl>
                                              <p:pRg st="5" end="5"/>
                                            </p:txEl>
                                          </p:spTgt>
                                        </p:tgtEl>
                                      </p:cBhvr>
                                      <p:to x="100000" y="100000"/>
                                    </p:animScale>
                                    <p:animScale>
                                      <p:cBhvr>
                                        <p:cTn id="31" dur="26">
                                          <p:stCondLst>
                                            <p:cond delay="1642"/>
                                          </p:stCondLst>
                                        </p:cTn>
                                        <p:tgtEl>
                                          <p:spTgt spid="3">
                                            <p:txEl>
                                              <p:pRg st="5" end="5"/>
                                            </p:txEl>
                                          </p:spTgt>
                                        </p:tgtEl>
                                      </p:cBhvr>
                                      <p:to x="100000" y="90000"/>
                                    </p:animScale>
                                    <p:animScale>
                                      <p:cBhvr>
                                        <p:cTn id="32" dur="166" decel="50000">
                                          <p:stCondLst>
                                            <p:cond delay="1668"/>
                                          </p:stCondLst>
                                        </p:cTn>
                                        <p:tgtEl>
                                          <p:spTgt spid="3">
                                            <p:txEl>
                                              <p:pRg st="5" end="5"/>
                                            </p:txEl>
                                          </p:spTgt>
                                        </p:tgtEl>
                                      </p:cBhvr>
                                      <p:to x="100000" y="100000"/>
                                    </p:animScale>
                                    <p:animScale>
                                      <p:cBhvr>
                                        <p:cTn id="33" dur="26">
                                          <p:stCondLst>
                                            <p:cond delay="1808"/>
                                          </p:stCondLst>
                                        </p:cTn>
                                        <p:tgtEl>
                                          <p:spTgt spid="3">
                                            <p:txEl>
                                              <p:pRg st="5" end="5"/>
                                            </p:txEl>
                                          </p:spTgt>
                                        </p:tgtEl>
                                      </p:cBhvr>
                                      <p:to x="100000" y="95000"/>
                                    </p:animScale>
                                    <p:animScale>
                                      <p:cBhvr>
                                        <p:cTn id="34" dur="166" decel="50000">
                                          <p:stCondLst>
                                            <p:cond delay="1834"/>
                                          </p:stCondLst>
                                        </p:cTn>
                                        <p:tgtEl>
                                          <p:spTgt spid="3">
                                            <p:txEl>
                                              <p:pRg st="5" end="5"/>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80">
                                          <p:stCondLst>
                                            <p:cond delay="0"/>
                                          </p:stCondLst>
                                        </p:cTn>
                                        <p:tgtEl>
                                          <p:spTgt spid="3">
                                            <p:txEl>
                                              <p:pRg st="6" end="6"/>
                                            </p:txEl>
                                          </p:spTgt>
                                        </p:tgtEl>
                                      </p:cBhvr>
                                    </p:animEffect>
                                    <p:anim calcmode="lin" valueType="num">
                                      <p:cBhvr>
                                        <p:cTn id="3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6" end="6"/>
                                            </p:txEl>
                                          </p:spTgt>
                                        </p:tgtEl>
                                      </p:cBhvr>
                                      <p:to x="100000" y="60000"/>
                                    </p:animScale>
                                    <p:animScale>
                                      <p:cBhvr>
                                        <p:cTn id="44" dur="166" decel="50000">
                                          <p:stCondLst>
                                            <p:cond delay="676"/>
                                          </p:stCondLst>
                                        </p:cTn>
                                        <p:tgtEl>
                                          <p:spTgt spid="3">
                                            <p:txEl>
                                              <p:pRg st="6" end="6"/>
                                            </p:txEl>
                                          </p:spTgt>
                                        </p:tgtEl>
                                      </p:cBhvr>
                                      <p:to x="100000" y="100000"/>
                                    </p:animScale>
                                    <p:animScale>
                                      <p:cBhvr>
                                        <p:cTn id="45" dur="26">
                                          <p:stCondLst>
                                            <p:cond delay="1312"/>
                                          </p:stCondLst>
                                        </p:cTn>
                                        <p:tgtEl>
                                          <p:spTgt spid="3">
                                            <p:txEl>
                                              <p:pRg st="6" end="6"/>
                                            </p:txEl>
                                          </p:spTgt>
                                        </p:tgtEl>
                                      </p:cBhvr>
                                      <p:to x="100000" y="80000"/>
                                    </p:animScale>
                                    <p:animScale>
                                      <p:cBhvr>
                                        <p:cTn id="46" dur="166" decel="50000">
                                          <p:stCondLst>
                                            <p:cond delay="1338"/>
                                          </p:stCondLst>
                                        </p:cTn>
                                        <p:tgtEl>
                                          <p:spTgt spid="3">
                                            <p:txEl>
                                              <p:pRg st="6" end="6"/>
                                            </p:txEl>
                                          </p:spTgt>
                                        </p:tgtEl>
                                      </p:cBhvr>
                                      <p:to x="100000" y="100000"/>
                                    </p:animScale>
                                    <p:animScale>
                                      <p:cBhvr>
                                        <p:cTn id="47" dur="26">
                                          <p:stCondLst>
                                            <p:cond delay="1642"/>
                                          </p:stCondLst>
                                        </p:cTn>
                                        <p:tgtEl>
                                          <p:spTgt spid="3">
                                            <p:txEl>
                                              <p:pRg st="6" end="6"/>
                                            </p:txEl>
                                          </p:spTgt>
                                        </p:tgtEl>
                                      </p:cBhvr>
                                      <p:to x="100000" y="90000"/>
                                    </p:animScale>
                                    <p:animScale>
                                      <p:cBhvr>
                                        <p:cTn id="48" dur="166" decel="50000">
                                          <p:stCondLst>
                                            <p:cond delay="1668"/>
                                          </p:stCondLst>
                                        </p:cTn>
                                        <p:tgtEl>
                                          <p:spTgt spid="3">
                                            <p:txEl>
                                              <p:pRg st="6" end="6"/>
                                            </p:txEl>
                                          </p:spTgt>
                                        </p:tgtEl>
                                      </p:cBhvr>
                                      <p:to x="100000" y="100000"/>
                                    </p:animScale>
                                    <p:animScale>
                                      <p:cBhvr>
                                        <p:cTn id="49" dur="26">
                                          <p:stCondLst>
                                            <p:cond delay="1808"/>
                                          </p:stCondLst>
                                        </p:cTn>
                                        <p:tgtEl>
                                          <p:spTgt spid="3">
                                            <p:txEl>
                                              <p:pRg st="6" end="6"/>
                                            </p:txEl>
                                          </p:spTgt>
                                        </p:tgtEl>
                                      </p:cBhvr>
                                      <p:to x="100000" y="95000"/>
                                    </p:animScale>
                                    <p:animScale>
                                      <p:cBhvr>
                                        <p:cTn id="50" dur="166" decel="50000">
                                          <p:stCondLst>
                                            <p:cond delay="1834"/>
                                          </p:stCondLst>
                                        </p:cTn>
                                        <p:tgtEl>
                                          <p:spTgt spid="3">
                                            <p:txEl>
                                              <p:pRg st="6" end="6"/>
                                            </p:txEl>
                                          </p:spTgt>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3">
                                            <p:txEl>
                                              <p:pRg st="7" end="7"/>
                                            </p:txEl>
                                          </p:spTgt>
                                        </p:tgtEl>
                                        <p:attrNameLst>
                                          <p:attrName>style.visibility</p:attrName>
                                        </p:attrNameLst>
                                      </p:cBhvr>
                                      <p:to>
                                        <p:strVal val="visible"/>
                                      </p:to>
                                    </p:set>
                                    <p:animEffect transition="in" filter="wipe(down)">
                                      <p:cBhvr>
                                        <p:cTn id="53" dur="580">
                                          <p:stCondLst>
                                            <p:cond delay="0"/>
                                          </p:stCondLst>
                                        </p:cTn>
                                        <p:tgtEl>
                                          <p:spTgt spid="3">
                                            <p:txEl>
                                              <p:pRg st="7" end="7"/>
                                            </p:txEl>
                                          </p:spTgt>
                                        </p:tgtEl>
                                      </p:cBhvr>
                                    </p:animEffect>
                                    <p:anim calcmode="lin" valueType="num">
                                      <p:cBhvr>
                                        <p:cTn id="5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59" dur="26">
                                          <p:stCondLst>
                                            <p:cond delay="650"/>
                                          </p:stCondLst>
                                        </p:cTn>
                                        <p:tgtEl>
                                          <p:spTgt spid="3">
                                            <p:txEl>
                                              <p:pRg st="7" end="7"/>
                                            </p:txEl>
                                          </p:spTgt>
                                        </p:tgtEl>
                                      </p:cBhvr>
                                      <p:to x="100000" y="60000"/>
                                    </p:animScale>
                                    <p:animScale>
                                      <p:cBhvr>
                                        <p:cTn id="60" dur="166" decel="50000">
                                          <p:stCondLst>
                                            <p:cond delay="676"/>
                                          </p:stCondLst>
                                        </p:cTn>
                                        <p:tgtEl>
                                          <p:spTgt spid="3">
                                            <p:txEl>
                                              <p:pRg st="7" end="7"/>
                                            </p:txEl>
                                          </p:spTgt>
                                        </p:tgtEl>
                                      </p:cBhvr>
                                      <p:to x="100000" y="100000"/>
                                    </p:animScale>
                                    <p:animScale>
                                      <p:cBhvr>
                                        <p:cTn id="61" dur="26">
                                          <p:stCondLst>
                                            <p:cond delay="1312"/>
                                          </p:stCondLst>
                                        </p:cTn>
                                        <p:tgtEl>
                                          <p:spTgt spid="3">
                                            <p:txEl>
                                              <p:pRg st="7" end="7"/>
                                            </p:txEl>
                                          </p:spTgt>
                                        </p:tgtEl>
                                      </p:cBhvr>
                                      <p:to x="100000" y="80000"/>
                                    </p:animScale>
                                    <p:animScale>
                                      <p:cBhvr>
                                        <p:cTn id="62" dur="166" decel="50000">
                                          <p:stCondLst>
                                            <p:cond delay="1338"/>
                                          </p:stCondLst>
                                        </p:cTn>
                                        <p:tgtEl>
                                          <p:spTgt spid="3">
                                            <p:txEl>
                                              <p:pRg st="7" end="7"/>
                                            </p:txEl>
                                          </p:spTgt>
                                        </p:tgtEl>
                                      </p:cBhvr>
                                      <p:to x="100000" y="100000"/>
                                    </p:animScale>
                                    <p:animScale>
                                      <p:cBhvr>
                                        <p:cTn id="63" dur="26">
                                          <p:stCondLst>
                                            <p:cond delay="1642"/>
                                          </p:stCondLst>
                                        </p:cTn>
                                        <p:tgtEl>
                                          <p:spTgt spid="3">
                                            <p:txEl>
                                              <p:pRg st="7" end="7"/>
                                            </p:txEl>
                                          </p:spTgt>
                                        </p:tgtEl>
                                      </p:cBhvr>
                                      <p:to x="100000" y="90000"/>
                                    </p:animScale>
                                    <p:animScale>
                                      <p:cBhvr>
                                        <p:cTn id="64" dur="166" decel="50000">
                                          <p:stCondLst>
                                            <p:cond delay="1668"/>
                                          </p:stCondLst>
                                        </p:cTn>
                                        <p:tgtEl>
                                          <p:spTgt spid="3">
                                            <p:txEl>
                                              <p:pRg st="7" end="7"/>
                                            </p:txEl>
                                          </p:spTgt>
                                        </p:tgtEl>
                                      </p:cBhvr>
                                      <p:to x="100000" y="100000"/>
                                    </p:animScale>
                                    <p:animScale>
                                      <p:cBhvr>
                                        <p:cTn id="65" dur="26">
                                          <p:stCondLst>
                                            <p:cond delay="1808"/>
                                          </p:stCondLst>
                                        </p:cTn>
                                        <p:tgtEl>
                                          <p:spTgt spid="3">
                                            <p:txEl>
                                              <p:pRg st="7" end="7"/>
                                            </p:txEl>
                                          </p:spTgt>
                                        </p:tgtEl>
                                      </p:cBhvr>
                                      <p:to x="100000" y="95000"/>
                                    </p:animScale>
                                    <p:animScale>
                                      <p:cBhvr>
                                        <p:cTn id="66"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391</TotalTime>
  <Words>1057</Words>
  <Application>Microsoft Office PowerPoint</Application>
  <PresentationFormat>Presentación en pantalla (4:3)</PresentationFormat>
  <Paragraphs>73</Paragraphs>
  <Slides>15</Slides>
  <Notes>0</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Tema de Office</vt:lpstr>
      <vt:lpstr> PECADOS CONTRA EL RSPÍRITU SANTO</vt:lpstr>
      <vt:lpstr>Presentación de PowerPoint</vt:lpstr>
      <vt:lpstr>Presentación de PowerPoint</vt:lpstr>
      <vt:lpstr>Presentación de PowerPoint</vt:lpstr>
      <vt:lpstr>Presentación de PowerPoint</vt:lpstr>
      <vt:lpstr>DESPRECIANDO AL ESPÍRITU SANTO  </vt:lpstr>
      <vt:lpstr> AFLIGIENDO AL ESPÍRITU SANTO </vt:lpstr>
      <vt:lpstr>Presentación de PowerPoint</vt:lpstr>
      <vt:lpstr>Presentación de PowerPoint</vt:lpstr>
      <vt:lpstr>APAGANDO AL ESPÍRITU SANTO</vt:lpstr>
      <vt:lpstr>Presentación de PowerPoint</vt:lpstr>
      <vt:lpstr>Presentación de PowerPoint</vt:lpstr>
      <vt:lpstr> MINTIENDO AL ESPÍRITU SANTO </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PECADOS CONTRA EL RSPÍRITU SANTO</dc:title>
  <dc:creator>FAMILIA FIERRO CH</dc:creator>
  <cp:lastModifiedBy>FAMILIA FIERRO CH</cp:lastModifiedBy>
  <cp:revision>61</cp:revision>
  <dcterms:created xsi:type="dcterms:W3CDTF">2012-12-15T02:48:25Z</dcterms:created>
  <dcterms:modified xsi:type="dcterms:W3CDTF">2013-12-13T20:50:19Z</dcterms:modified>
</cp:coreProperties>
</file>